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1"/>
  </p:sldMasterIdLst>
  <p:notesMasterIdLst>
    <p:notesMasterId r:id="rId3"/>
  </p:notesMasterIdLst>
  <p:sldIdLst>
    <p:sldId id="281"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6"/>
    <p:restoredTop sz="95563"/>
  </p:normalViewPr>
  <p:slideViewPr>
    <p:cSldViewPr snapToGrid="0" snapToObjects="1">
      <p:cViewPr varScale="1">
        <p:scale>
          <a:sx n="118" d="100"/>
          <a:sy n="118" d="100"/>
        </p:scale>
        <p:origin x="141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Meiryo" panose="020B0604030504040204" pitchFamily="34" charset="-128"/>
                <a:ea typeface="Meiryo" panose="020B0604030504040204" pitchFamily="34" charset="-128"/>
              </a:defRPr>
            </a:lvl1pPr>
          </a:lstStyle>
          <a:p>
            <a:endParaRPr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Meiryo" panose="020B0604030504040204" pitchFamily="34" charset="-128"/>
                <a:ea typeface="Meiryo" panose="020B0604030504040204" pitchFamily="34" charset="-128"/>
              </a:defRPr>
            </a:lvl1pPr>
          </a:lstStyle>
          <a:p>
            <a:fld id="{C9D639E2-43FA-C044-B48B-EFE1CEC5E32F}" type="datetimeFigureOut">
              <a:rPr lang="ja-JP" altLang="en-US" smtClean="0"/>
              <a:pPr/>
              <a:t>2021/6/18</a:t>
            </a:fld>
            <a:endParaRPr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Meiryo" panose="020B0604030504040204" pitchFamily="34" charset="-128"/>
                <a:ea typeface="Meiryo" panose="020B0604030504040204" pitchFamily="34" charset="-128"/>
              </a:defRPr>
            </a:lvl1pPr>
          </a:lstStyle>
          <a:p>
            <a:endParaRPr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Meiryo" panose="020B0604030504040204" pitchFamily="34" charset="-128"/>
                <a:ea typeface="Meiryo" panose="020B0604030504040204" pitchFamily="34" charset="-128"/>
              </a:defRPr>
            </a:lvl1pPr>
          </a:lstStyle>
          <a:p>
            <a:fld id="{CD595FAE-E2AD-B54D-8A9E-A320A78C6E32}" type="slidenum">
              <a:rPr lang="ja-JP" altLang="en-US" smtClean="0"/>
              <a:pPr/>
              <a:t>‹#›</a:t>
            </a:fld>
            <a:endParaRPr lang="ja-JP" altLang="en-US"/>
          </a:p>
        </p:txBody>
      </p:sp>
    </p:spTree>
    <p:extLst>
      <p:ext uri="{BB962C8B-B14F-4D97-AF65-F5344CB8AC3E}">
        <p14:creationId xmlns:p14="http://schemas.microsoft.com/office/powerpoint/2010/main" val="34936553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b="0" i="0" kern="1200">
        <a:solidFill>
          <a:schemeClr val="tx1"/>
        </a:solidFill>
        <a:latin typeface="Meiryo" panose="020B0604030504040204" pitchFamily="34" charset="-128"/>
        <a:ea typeface="Meiryo" panose="020B0604030504040204" pitchFamily="34" charset="-128"/>
        <a:cs typeface="+mn-cs"/>
      </a:defRPr>
    </a:lvl1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5" name="Footer Placeholder 4"/>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6" name="Slide Number Placeholder 5"/>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145868765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5" name="Footer Placeholder 4"/>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6" name="Slide Number Placeholder 5"/>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2211773936"/>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5" name="Footer Placeholder 4"/>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6" name="Slide Number Placeholder 5"/>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3597628708"/>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5" name="Footer Placeholder 4"/>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6" name="Slide Number Placeholder 5"/>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336020709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5" name="Footer Placeholder 4"/>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6" name="Slide Number Placeholder 5"/>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2358015392"/>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6" name="Footer Placeholder 5"/>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7" name="Slide Number Placeholder 6"/>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410836849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8" name="Footer Placeholder 7"/>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9" name="Slide Number Placeholder 8"/>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14161498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4" name="Footer Placeholder 3"/>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5" name="Slide Number Placeholder 4"/>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1933071287"/>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6/18/21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49486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6" name="Footer Placeholder 5"/>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7" name="Slide Number Placeholder 6"/>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1379233955"/>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5739FE0-C3BB-AA4E-86E3-0CE3810AD124}" type="datetime1">
              <a:rPr lang="ja-JP" altLang="en-US" smtClean="0"/>
              <a:pPr/>
              <a:t>2021/6/18</a:t>
            </a:fld>
            <a:endParaRPr lang="ja-JP" altLang="en-US"/>
          </a:p>
        </p:txBody>
      </p:sp>
      <p:sp>
        <p:nvSpPr>
          <p:cNvPr id="6" name="Footer Placeholder 5"/>
          <p:cNvSpPr>
            <a:spLocks noGrp="1"/>
          </p:cNvSpPr>
          <p:nvPr>
            <p:ph type="ftr" sz="quarter" idx="11"/>
          </p:nvPr>
        </p:nvSpPr>
        <p:spPr/>
        <p:txBody>
          <a:body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7" name="Slide Number Placeholder 6"/>
          <p:cNvSpPr>
            <a:spLocks noGrp="1"/>
          </p:cNvSpPr>
          <p:nvPr>
            <p:ph type="sldNum" sz="quarter" idx="12"/>
          </p:nvPr>
        </p:nvSpPr>
        <p:spPr/>
        <p:txBody>
          <a:body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331607081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39FE0-C3BB-AA4E-86E3-0CE3810AD124}" type="datetime1">
              <a:rPr lang="ja-JP" altLang="en-US" smtClean="0"/>
              <a:pPr/>
              <a:t>2021/6/18</a:t>
            </a:fld>
            <a:endParaRPr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latin typeface="Meiryo" panose="020B0604030504040204" pitchFamily="34" charset="-128"/>
                <a:ea typeface="Meiryo" panose="020B0604030504040204" pitchFamily="34" charset="-128"/>
              </a:rPr>
              <a:t>@fanbook.jp</a:t>
            </a:r>
            <a:endParaRPr lang="ja-JP" altLang="en-US">
              <a:latin typeface="Meiryo" panose="020B0604030504040204" pitchFamily="34" charset="-128"/>
              <a:ea typeface="Meiryo" panose="020B0604030504040204" pitchFamily="34" charset="-128"/>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92F23-E9E2-D642-8C32-B2A30BA9DB86}" type="slidenum">
              <a:rPr lang="ja-JP" altLang="en-US" smtClean="0"/>
              <a:pPr/>
              <a:t>‹#›</a:t>
            </a:fld>
            <a:endParaRPr lang="ja-JP" altLang="en-US"/>
          </a:p>
        </p:txBody>
      </p:sp>
    </p:spTree>
    <p:extLst>
      <p:ext uri="{BB962C8B-B14F-4D97-AF65-F5344CB8AC3E}">
        <p14:creationId xmlns:p14="http://schemas.microsoft.com/office/powerpoint/2010/main" val="334882168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プレースホルダー 3">
            <a:extLst>
              <a:ext uri="{FF2B5EF4-FFF2-40B4-BE49-F238E27FC236}">
                <a16:creationId xmlns:a16="http://schemas.microsoft.com/office/drawing/2014/main" id="{1A8AD46E-CCF2-294F-97EB-FE35050EBE86}"/>
              </a:ext>
            </a:extLst>
          </p:cNvPr>
          <p:cNvSpPr txBox="1">
            <a:spLocks/>
          </p:cNvSpPr>
          <p:nvPr/>
        </p:nvSpPr>
        <p:spPr>
          <a:xfrm>
            <a:off x="211605" y="115010"/>
            <a:ext cx="4459818" cy="395346"/>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Hiragino Kaku Gothic Pro W3" panose="020B0300000000000000" pitchFamily="34" charset="-128"/>
                <a:ea typeface="Hiragino Kaku Gothic Pro W3" panose="020B03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Hiragino Kaku Gothic Pro W3" panose="020B0300000000000000" pitchFamily="34" charset="-128"/>
                <a:ea typeface="Hiragino Kaku Gothic Pro W3" panose="020B03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Hiragino Kaku Gothic Pro W3" panose="020B0300000000000000" pitchFamily="34" charset="-128"/>
                <a:ea typeface="Hiragino Kaku Gothic Pro W3" panose="020B03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iragino Kaku Gothic Pro W3" panose="020B0300000000000000" pitchFamily="34" charset="-128"/>
                <a:ea typeface="Hiragino Kaku Gothic Pro W3" panose="020B03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Hiragino Kaku Gothic Pro W3" panose="020B0300000000000000" pitchFamily="34" charset="-128"/>
                <a:ea typeface="Hiragino Kaku Gothic Pro W3" panose="020B03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200">
                <a:latin typeface="Meiryo" panose="020B0604030504040204" pitchFamily="34" charset="-128"/>
                <a:ea typeface="Meiryo" panose="020B0604030504040204" pitchFamily="34" charset="-128"/>
              </a:rPr>
              <a:t>コミュニティ企画書</a:t>
            </a:r>
          </a:p>
        </p:txBody>
      </p:sp>
      <p:sp>
        <p:nvSpPr>
          <p:cNvPr id="12" name="テキスト ボックス 11">
            <a:extLst>
              <a:ext uri="{FF2B5EF4-FFF2-40B4-BE49-F238E27FC236}">
                <a16:creationId xmlns:a16="http://schemas.microsoft.com/office/drawing/2014/main" id="{861C7492-3BCA-B640-B463-8AE1630B4F61}"/>
              </a:ext>
            </a:extLst>
          </p:cNvPr>
          <p:cNvSpPr txBox="1"/>
          <p:nvPr/>
        </p:nvSpPr>
        <p:spPr>
          <a:xfrm>
            <a:off x="7271659" y="54767"/>
            <a:ext cx="2520709" cy="400110"/>
          </a:xfrm>
          <a:prstGeom prst="rect">
            <a:avLst/>
          </a:prstGeom>
          <a:noFill/>
        </p:spPr>
        <p:txBody>
          <a:bodyPr wrap="square" rtlCol="0">
            <a:spAutoFit/>
          </a:bodyPr>
          <a:lstStyle/>
          <a:p>
            <a:pPr algn="r"/>
            <a:r>
              <a:rPr lang="en-US" altLang="ja-JP" sz="1000" dirty="0">
                <a:latin typeface="Meiryo" panose="020B0604030504040204" pitchFamily="34" charset="-128"/>
                <a:ea typeface="Meiryo" panose="020B0604030504040204" pitchFamily="34" charset="-128"/>
              </a:rPr>
              <a:t>2021</a:t>
            </a:r>
            <a:r>
              <a:rPr lang="ja-JP" altLang="en-US" sz="1000">
                <a:latin typeface="Meiryo" panose="020B0604030504040204" pitchFamily="34" charset="-128"/>
                <a:ea typeface="Meiryo" panose="020B0604030504040204" pitchFamily="34" charset="-128"/>
              </a:rPr>
              <a:t>年</a:t>
            </a:r>
            <a:r>
              <a:rPr lang="en-US" altLang="ja-JP" sz="1000" dirty="0">
                <a:latin typeface="Meiryo" panose="020B0604030504040204" pitchFamily="34" charset="-128"/>
                <a:ea typeface="Meiryo" panose="020B0604030504040204" pitchFamily="34" charset="-128"/>
              </a:rPr>
              <a:t>X</a:t>
            </a:r>
            <a:r>
              <a:rPr lang="ja-JP" altLang="en-US" sz="1000">
                <a:latin typeface="Meiryo" panose="020B0604030504040204" pitchFamily="34" charset="-128"/>
                <a:ea typeface="Meiryo" panose="020B0604030504040204" pitchFamily="34" charset="-128"/>
              </a:rPr>
              <a:t>月</a:t>
            </a:r>
            <a:r>
              <a:rPr lang="en-US" altLang="ja-JP" sz="1000" dirty="0">
                <a:latin typeface="Meiryo" panose="020B0604030504040204" pitchFamily="34" charset="-128"/>
                <a:ea typeface="Meiryo" panose="020B0604030504040204" pitchFamily="34" charset="-128"/>
              </a:rPr>
              <a:t>X</a:t>
            </a:r>
            <a:r>
              <a:rPr lang="ja-JP" altLang="en-US" sz="1000">
                <a:latin typeface="Meiryo" panose="020B0604030504040204" pitchFamily="34" charset="-128"/>
                <a:ea typeface="Meiryo" panose="020B0604030504040204" pitchFamily="34" charset="-128"/>
              </a:rPr>
              <a:t>日</a:t>
            </a:r>
            <a:endParaRPr lang="en-US" altLang="ja-JP" sz="1000" dirty="0">
              <a:latin typeface="Meiryo" panose="020B0604030504040204" pitchFamily="34" charset="-128"/>
              <a:ea typeface="Meiryo" panose="020B0604030504040204" pitchFamily="34" charset="-128"/>
            </a:endParaRPr>
          </a:p>
          <a:p>
            <a:pPr algn="r"/>
            <a:r>
              <a:rPr lang="ja-JP" altLang="en-US" sz="1000">
                <a:latin typeface="Meiryo" panose="020B0604030504040204" pitchFamily="34" charset="-128"/>
                <a:ea typeface="Meiryo" panose="020B0604030504040204" pitchFamily="34" charset="-128"/>
              </a:rPr>
              <a:t>ファンブック株式会社　伊藤</a:t>
            </a:r>
            <a:r>
              <a:rPr lang="en-US" altLang="ja-JP" sz="1000" dirty="0">
                <a:latin typeface="Meiryo" panose="020B0604030504040204" pitchFamily="34" charset="-128"/>
                <a:ea typeface="Meiryo" panose="020B0604030504040204" pitchFamily="34" charset="-128"/>
              </a:rPr>
              <a:t> </a:t>
            </a:r>
            <a:r>
              <a:rPr lang="ja-JP" altLang="en-US" sz="1000">
                <a:latin typeface="Meiryo" panose="020B0604030504040204" pitchFamily="34" charset="-128"/>
                <a:ea typeface="Meiryo" panose="020B0604030504040204" pitchFamily="34" charset="-128"/>
              </a:rPr>
              <a:t>真之</a:t>
            </a:r>
          </a:p>
        </p:txBody>
      </p:sp>
      <p:sp>
        <p:nvSpPr>
          <p:cNvPr id="15" name="正方形/長方形 14">
            <a:extLst>
              <a:ext uri="{FF2B5EF4-FFF2-40B4-BE49-F238E27FC236}">
                <a16:creationId xmlns:a16="http://schemas.microsoft.com/office/drawing/2014/main" id="{7EFFCBE1-1974-C749-9D2A-A3A76CEBD94E}"/>
              </a:ext>
            </a:extLst>
          </p:cNvPr>
          <p:cNvSpPr/>
          <p:nvPr/>
        </p:nvSpPr>
        <p:spPr>
          <a:xfrm>
            <a:off x="211605" y="733853"/>
            <a:ext cx="1123207" cy="22516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latin typeface="Meiryo" panose="020B0604030504040204" pitchFamily="34" charset="-128"/>
                <a:ea typeface="Meiryo" panose="020B0604030504040204" pitchFamily="34" charset="-128"/>
              </a:rPr>
              <a:t>背景・課題</a:t>
            </a:r>
          </a:p>
        </p:txBody>
      </p:sp>
      <p:sp>
        <p:nvSpPr>
          <p:cNvPr id="16" name="テキスト ボックス 15">
            <a:extLst>
              <a:ext uri="{FF2B5EF4-FFF2-40B4-BE49-F238E27FC236}">
                <a16:creationId xmlns:a16="http://schemas.microsoft.com/office/drawing/2014/main" id="{7FC80F1C-84ED-904B-8F98-74B4EB87D50D}"/>
              </a:ext>
            </a:extLst>
          </p:cNvPr>
          <p:cNvSpPr txBox="1"/>
          <p:nvPr/>
        </p:nvSpPr>
        <p:spPr>
          <a:xfrm>
            <a:off x="194610" y="1093676"/>
            <a:ext cx="4459819" cy="1323439"/>
          </a:xfrm>
          <a:prstGeom prst="rect">
            <a:avLst/>
          </a:prstGeom>
          <a:noFill/>
        </p:spPr>
        <p:txBody>
          <a:bodyPr wrap="square" rtlCol="0">
            <a:spAutoFit/>
          </a:bodyPr>
          <a:lstStyle/>
          <a:p>
            <a:r>
              <a:rPr kumimoji="1" lang="ja-JP" altLang="en-US" sz="800" b="1">
                <a:latin typeface="Meiryo" panose="020B0604030504040204" pitchFamily="34" charset="-128"/>
                <a:ea typeface="Meiryo" panose="020B0604030504040204" pitchFamily="34" charset="-128"/>
              </a:rPr>
              <a:t>〇〇〇〇〇〇という問題</a:t>
            </a:r>
            <a:endParaRPr kumimoji="1" lang="en-US" altLang="ja-JP" sz="800" b="1"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800" dirty="0">
              <a:latin typeface="Meiryo" panose="020B0604030504040204" pitchFamily="34" charset="-128"/>
              <a:ea typeface="Meiryo" panose="020B0604030504040204" pitchFamily="34" charset="-128"/>
            </a:endParaRPr>
          </a:p>
          <a:p>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なぜこのような状況になってしまっているのか</a:t>
            </a:r>
            <a:r>
              <a:rPr kumimoji="1" lang="en-US" altLang="ja-JP" sz="800" dirty="0">
                <a:latin typeface="Meiryo" panose="020B0604030504040204" pitchFamily="34" charset="-128"/>
                <a:ea typeface="Meiryo" panose="020B0604030504040204" pitchFamily="34" charset="-128"/>
              </a:rPr>
              <a:t>?</a:t>
            </a:r>
          </a:p>
          <a:p>
            <a:r>
              <a:rPr kumimoji="1" lang="ja-JP" altLang="en-US" sz="800">
                <a:latin typeface="Meiryo" panose="020B0604030504040204" pitchFamily="34" charset="-128"/>
                <a:ea typeface="Meiryo" panose="020B0604030504040204" pitchFamily="34" charset="-128"/>
              </a:rPr>
              <a:t>・テキストテキストテキスト</a:t>
            </a:r>
          </a:p>
          <a:p>
            <a:r>
              <a:rPr kumimoji="1" lang="ja-JP" altLang="en-US" sz="800">
                <a:latin typeface="Meiryo" panose="020B0604030504040204" pitchFamily="34" charset="-128"/>
                <a:ea typeface="Meiryo" panose="020B0604030504040204" pitchFamily="34" charset="-128"/>
              </a:rPr>
              <a:t>・テキストテキストテキストテキストテキスト</a:t>
            </a:r>
          </a:p>
          <a:p>
            <a:r>
              <a:rPr kumimoji="1" lang="ja-JP" altLang="en-US" sz="800">
                <a:latin typeface="Meiryo" panose="020B0604030504040204" pitchFamily="34" charset="-128"/>
                <a:ea typeface="Meiryo" panose="020B0604030504040204" pitchFamily="34" charset="-128"/>
              </a:rPr>
              <a:t>・テキストテキストテキストテキスト</a:t>
            </a:r>
          </a:p>
        </p:txBody>
      </p:sp>
      <p:cxnSp>
        <p:nvCxnSpPr>
          <p:cNvPr id="18" name="直線コネクタ 17">
            <a:extLst>
              <a:ext uri="{FF2B5EF4-FFF2-40B4-BE49-F238E27FC236}">
                <a16:creationId xmlns:a16="http://schemas.microsoft.com/office/drawing/2014/main" id="{249B37C2-F65F-B54B-8502-8ABB8810E167}"/>
              </a:ext>
            </a:extLst>
          </p:cNvPr>
          <p:cNvCxnSpPr>
            <a:cxnSpLocks/>
          </p:cNvCxnSpPr>
          <p:nvPr/>
        </p:nvCxnSpPr>
        <p:spPr>
          <a:xfrm>
            <a:off x="4953000" y="652550"/>
            <a:ext cx="0" cy="6042164"/>
          </a:xfrm>
          <a:prstGeom prst="line">
            <a:avLst/>
          </a:prstGeom>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DC9C4F83-AE84-7747-BD14-B84BF5EAF02C}"/>
              </a:ext>
            </a:extLst>
          </p:cNvPr>
          <p:cNvSpPr/>
          <p:nvPr/>
        </p:nvSpPr>
        <p:spPr>
          <a:xfrm>
            <a:off x="228600" y="2551769"/>
            <a:ext cx="1106209" cy="2394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latin typeface="Meiryo" panose="020B0604030504040204" pitchFamily="34" charset="-128"/>
                <a:ea typeface="Meiryo" panose="020B0604030504040204" pitchFamily="34" charset="-128"/>
              </a:rPr>
              <a:t>目指すもの</a:t>
            </a:r>
          </a:p>
        </p:txBody>
      </p:sp>
      <p:sp>
        <p:nvSpPr>
          <p:cNvPr id="21" name="テキスト ボックス 20">
            <a:extLst>
              <a:ext uri="{FF2B5EF4-FFF2-40B4-BE49-F238E27FC236}">
                <a16:creationId xmlns:a16="http://schemas.microsoft.com/office/drawing/2014/main" id="{C81916E9-72D2-744F-B223-4C4C7B08E44F}"/>
              </a:ext>
            </a:extLst>
          </p:cNvPr>
          <p:cNvSpPr txBox="1"/>
          <p:nvPr/>
        </p:nvSpPr>
        <p:spPr>
          <a:xfrm>
            <a:off x="211605" y="2911592"/>
            <a:ext cx="4459819" cy="830997"/>
          </a:xfrm>
          <a:prstGeom prst="rect">
            <a:avLst/>
          </a:prstGeom>
          <a:noFill/>
        </p:spPr>
        <p:txBody>
          <a:bodyPr wrap="square" rtlCol="0">
            <a:spAutoFit/>
          </a:bodyPr>
          <a:lstStyle/>
          <a:p>
            <a:r>
              <a:rPr kumimoji="1" lang="ja-JP" altLang="en-US" sz="800" b="1">
                <a:latin typeface="Meiryo" panose="020B0604030504040204" pitchFamily="34" charset="-128"/>
                <a:ea typeface="Meiryo" panose="020B0604030504040204" pitchFamily="34" charset="-128"/>
              </a:rPr>
              <a:t>〇〇〇〇〇〇〇〇〇〇〇〇の実現</a:t>
            </a:r>
            <a:endParaRPr kumimoji="1" lang="en-US" altLang="ja-JP" sz="800" dirty="0">
              <a:latin typeface="Meiryo" panose="020B0604030504040204" pitchFamily="34" charset="-128"/>
              <a:ea typeface="Meiryo" panose="020B0604030504040204" pitchFamily="34" charset="-128"/>
            </a:endParaRPr>
          </a:p>
          <a:p>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そのために、</a:t>
            </a:r>
            <a:r>
              <a:rPr kumimoji="1" lang="ja-JP" altLang="en-US" sz="800" b="1">
                <a:latin typeface="Meiryo" panose="020B0604030504040204" pitchFamily="34" charset="-128"/>
                <a:ea typeface="Meiryo" panose="020B0604030504040204" pitchFamily="34" charset="-128"/>
              </a:rPr>
              <a:t>〇〇〇〇〇〇を支援し、〇〇〇〇〇〇するコミュニティを作る</a:t>
            </a:r>
            <a:r>
              <a:rPr kumimoji="1" lang="ja-JP" altLang="en-US" sz="800">
                <a:latin typeface="Meiryo" panose="020B0604030504040204" pitchFamily="34" charset="-128"/>
                <a:ea typeface="Meiryo" panose="020B0604030504040204" pitchFamily="34" charset="-128"/>
              </a:rPr>
              <a:t>。</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①テキストテキストテキストテキスト</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②</a:t>
            </a:r>
            <a:r>
              <a:rPr kumimoji="1" lang="ja-JP" altLang="en-US" sz="800">
                <a:latin typeface="Meiryo" panose="020B0604030504040204" pitchFamily="34" charset="-128"/>
                <a:ea typeface="Meiryo" panose="020B0604030504040204" pitchFamily="34" charset="-128"/>
              </a:rPr>
              <a:t>テキストテキストテキストテキスト</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③</a:t>
            </a:r>
            <a:r>
              <a:rPr kumimoji="1" lang="ja-JP" altLang="en-US" sz="800">
                <a:latin typeface="Meiryo" panose="020B0604030504040204" pitchFamily="34" charset="-128"/>
                <a:ea typeface="Meiryo" panose="020B0604030504040204" pitchFamily="34" charset="-128"/>
              </a:rPr>
              <a:t>テキストテキストテキストテキストテキスト</a:t>
            </a:r>
          </a:p>
        </p:txBody>
      </p:sp>
      <p:sp>
        <p:nvSpPr>
          <p:cNvPr id="22" name="正方形/長方形 21">
            <a:extLst>
              <a:ext uri="{FF2B5EF4-FFF2-40B4-BE49-F238E27FC236}">
                <a16:creationId xmlns:a16="http://schemas.microsoft.com/office/drawing/2014/main" id="{2907B592-BC51-CD4C-A5F4-29655A8F9685}"/>
              </a:ext>
            </a:extLst>
          </p:cNvPr>
          <p:cNvSpPr/>
          <p:nvPr/>
        </p:nvSpPr>
        <p:spPr>
          <a:xfrm>
            <a:off x="228600" y="3860554"/>
            <a:ext cx="1106206" cy="25509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latin typeface="Meiryo" panose="020B0604030504040204" pitchFamily="34" charset="-128"/>
                <a:ea typeface="Meiryo" panose="020B0604030504040204" pitchFamily="34" charset="-128"/>
              </a:rPr>
              <a:t>コンセプト</a:t>
            </a:r>
          </a:p>
        </p:txBody>
      </p:sp>
      <p:sp>
        <p:nvSpPr>
          <p:cNvPr id="23" name="テキスト ボックス 22">
            <a:extLst>
              <a:ext uri="{FF2B5EF4-FFF2-40B4-BE49-F238E27FC236}">
                <a16:creationId xmlns:a16="http://schemas.microsoft.com/office/drawing/2014/main" id="{21ED0294-89AD-4E41-8EFB-42B8B9C73B91}"/>
              </a:ext>
            </a:extLst>
          </p:cNvPr>
          <p:cNvSpPr txBox="1"/>
          <p:nvPr/>
        </p:nvSpPr>
        <p:spPr>
          <a:xfrm>
            <a:off x="211605" y="4808488"/>
            <a:ext cx="4459819" cy="584775"/>
          </a:xfrm>
          <a:prstGeom prst="rect">
            <a:avLst/>
          </a:prstGeom>
          <a:noFill/>
        </p:spPr>
        <p:txBody>
          <a:bodyPr wrap="square" rtlCol="0">
            <a:spAutoFit/>
          </a:bodyPr>
          <a:lstStyle/>
          <a:p>
            <a:r>
              <a:rPr kumimoji="1" lang="ja-JP" altLang="en-US" sz="800" b="1">
                <a:latin typeface="Meiryo" panose="020B0604030504040204" pitchFamily="34" charset="-128"/>
                <a:ea typeface="Meiryo" panose="020B0604030504040204" pitchFamily="34" charset="-128"/>
              </a:rPr>
              <a:t>〇〇〇〇な〇〇〇〇〇〇が集うコミュニティ</a:t>
            </a:r>
            <a:r>
              <a:rPr kumimoji="1" lang="ja-JP" altLang="en-US" sz="800">
                <a:latin typeface="Meiryo" panose="020B0604030504040204" pitchFamily="34" charset="-128"/>
                <a:ea typeface="Meiryo" panose="020B0604030504040204" pitchFamily="34" charset="-128"/>
              </a:rPr>
              <a:t>。</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テキスト。</a:t>
            </a:r>
            <a:endParaRPr kumimoji="1" lang="en-US" altLang="ja-JP" sz="800" dirty="0">
              <a:latin typeface="Meiryo" panose="020B0604030504040204" pitchFamily="34" charset="-128"/>
              <a:ea typeface="Meiryo" panose="020B0604030504040204" pitchFamily="34" charset="-128"/>
            </a:endParaRPr>
          </a:p>
        </p:txBody>
      </p:sp>
      <p:sp>
        <p:nvSpPr>
          <p:cNvPr id="26" name="正方形/長方形 25">
            <a:extLst>
              <a:ext uri="{FF2B5EF4-FFF2-40B4-BE49-F238E27FC236}">
                <a16:creationId xmlns:a16="http://schemas.microsoft.com/office/drawing/2014/main" id="{A7F09E43-CC8F-7547-BB29-593BE4ACDBE2}"/>
              </a:ext>
            </a:extLst>
          </p:cNvPr>
          <p:cNvSpPr/>
          <p:nvPr/>
        </p:nvSpPr>
        <p:spPr>
          <a:xfrm>
            <a:off x="228600" y="5550041"/>
            <a:ext cx="1123200" cy="22516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latin typeface="Meiryo" panose="020B0604030504040204" pitchFamily="34" charset="-128"/>
                <a:ea typeface="Meiryo" panose="020B0604030504040204" pitchFamily="34" charset="-128"/>
              </a:rPr>
              <a:t>対象者</a:t>
            </a:r>
          </a:p>
        </p:txBody>
      </p:sp>
      <p:sp>
        <p:nvSpPr>
          <p:cNvPr id="27" name="テキスト ボックス 26">
            <a:extLst>
              <a:ext uri="{FF2B5EF4-FFF2-40B4-BE49-F238E27FC236}">
                <a16:creationId xmlns:a16="http://schemas.microsoft.com/office/drawing/2014/main" id="{69634598-2A8B-8642-A083-6DDDA467BD29}"/>
              </a:ext>
            </a:extLst>
          </p:cNvPr>
          <p:cNvSpPr txBox="1"/>
          <p:nvPr/>
        </p:nvSpPr>
        <p:spPr>
          <a:xfrm>
            <a:off x="194611" y="5912948"/>
            <a:ext cx="1939110" cy="584775"/>
          </a:xfrm>
          <a:prstGeom prst="rect">
            <a:avLst/>
          </a:prstGeom>
          <a:noFill/>
        </p:spPr>
        <p:txBody>
          <a:bodyPr wrap="square" rtlCol="0">
            <a:spAutoFit/>
          </a:bodyPr>
          <a:lstStyle/>
          <a:p>
            <a:r>
              <a:rPr kumimoji="1" lang="ja-JP" altLang="en-US" sz="800" b="1">
                <a:latin typeface="Meiryo" panose="020B0604030504040204" pitchFamily="34" charset="-128"/>
                <a:ea typeface="Meiryo" panose="020B0604030504040204" pitchFamily="34" charset="-128"/>
              </a:rPr>
              <a:t>〇〇〇〇〇〇</a:t>
            </a:r>
            <a:endParaRPr kumimoji="1" lang="en-US" altLang="ja-JP" sz="800" b="1"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・テキストテキストテキストテキスト</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・テキストテキストテキスト</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・テキストテキストテキストテキスト</a:t>
            </a:r>
          </a:p>
        </p:txBody>
      </p:sp>
      <p:sp>
        <p:nvSpPr>
          <p:cNvPr id="28" name="正方形/長方形 27">
            <a:extLst>
              <a:ext uri="{FF2B5EF4-FFF2-40B4-BE49-F238E27FC236}">
                <a16:creationId xmlns:a16="http://schemas.microsoft.com/office/drawing/2014/main" id="{5F52F86E-7EA4-F649-A9BC-63B194554FF7}"/>
              </a:ext>
            </a:extLst>
          </p:cNvPr>
          <p:cNvSpPr/>
          <p:nvPr/>
        </p:nvSpPr>
        <p:spPr>
          <a:xfrm>
            <a:off x="5379973" y="730791"/>
            <a:ext cx="1149869" cy="22823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latin typeface="Meiryo" panose="020B0604030504040204" pitchFamily="34" charset="-128"/>
                <a:ea typeface="Meiryo" panose="020B0604030504040204" pitchFamily="34" charset="-128"/>
              </a:rPr>
              <a:t>コンテンツ</a:t>
            </a:r>
          </a:p>
        </p:txBody>
      </p:sp>
      <p:sp>
        <p:nvSpPr>
          <p:cNvPr id="29" name="テキスト ボックス 28">
            <a:extLst>
              <a:ext uri="{FF2B5EF4-FFF2-40B4-BE49-F238E27FC236}">
                <a16:creationId xmlns:a16="http://schemas.microsoft.com/office/drawing/2014/main" id="{DADB7CCB-9F3B-DB4D-B65C-C85223E46B0F}"/>
              </a:ext>
            </a:extLst>
          </p:cNvPr>
          <p:cNvSpPr txBox="1"/>
          <p:nvPr/>
        </p:nvSpPr>
        <p:spPr>
          <a:xfrm>
            <a:off x="5362979" y="1090614"/>
            <a:ext cx="2083012" cy="584775"/>
          </a:xfrm>
          <a:prstGeom prst="rect">
            <a:avLst/>
          </a:prstGeom>
          <a:noFill/>
        </p:spPr>
        <p:txBody>
          <a:bodyPr wrap="square" rtlCol="0">
            <a:spAutoFit/>
          </a:bodyPr>
          <a:lstStyle/>
          <a:p>
            <a:r>
              <a:rPr kumimoji="1" lang="ja-JP" altLang="en-US" sz="800">
                <a:latin typeface="Meiryo" panose="020B0604030504040204" pitchFamily="34" charset="-128"/>
                <a:ea typeface="Meiryo" panose="020B0604030504040204" pitchFamily="34" charset="-128"/>
              </a:rPr>
              <a:t>・月</a:t>
            </a:r>
            <a:r>
              <a:rPr kumimoji="1" lang="en-US" altLang="ja-JP" sz="800" dirty="0">
                <a:latin typeface="Meiryo" panose="020B0604030504040204" pitchFamily="34" charset="-128"/>
                <a:ea typeface="Meiryo" panose="020B0604030504040204" pitchFamily="34" charset="-128"/>
              </a:rPr>
              <a:t>1,2</a:t>
            </a:r>
            <a:r>
              <a:rPr kumimoji="1" lang="ja-JP" altLang="en-US" sz="800">
                <a:latin typeface="Meiryo" panose="020B0604030504040204" pitchFamily="34" charset="-128"/>
                <a:ea typeface="Meiryo" panose="020B0604030504040204" pitchFamily="34" charset="-128"/>
              </a:rPr>
              <a:t>回程度のオンラインイベント</a:t>
            </a:r>
          </a:p>
          <a:p>
            <a:r>
              <a:rPr kumimoji="1" lang="ja-JP" altLang="en-US" sz="800">
                <a:latin typeface="Meiryo" panose="020B0604030504040204" pitchFamily="34" charset="-128"/>
                <a:ea typeface="Meiryo" panose="020B0604030504040204" pitchFamily="34" charset="-128"/>
              </a:rPr>
              <a:t>・会員専用</a:t>
            </a:r>
            <a:r>
              <a:rPr kumimoji="1" lang="en-US" altLang="ja-JP" sz="800" dirty="0">
                <a:latin typeface="Meiryo" panose="020B0604030504040204" pitchFamily="34" charset="-128"/>
                <a:ea typeface="Meiryo" panose="020B0604030504040204" pitchFamily="34" charset="-128"/>
              </a:rPr>
              <a:t>slack</a:t>
            </a:r>
            <a:r>
              <a:rPr kumimoji="1" lang="ja-JP" altLang="en-US" sz="800">
                <a:latin typeface="Meiryo" panose="020B0604030504040204" pitchFamily="34" charset="-128"/>
                <a:ea typeface="Meiryo" panose="020B0604030504040204" pitchFamily="34" charset="-128"/>
              </a:rPr>
              <a:t>での交流</a:t>
            </a:r>
          </a:p>
          <a:p>
            <a:r>
              <a:rPr kumimoji="1" lang="ja-JP" altLang="en-US" sz="800">
                <a:latin typeface="Meiryo" panose="020B0604030504040204" pitchFamily="34" charset="-128"/>
                <a:ea typeface="Meiryo" panose="020B0604030504040204" pitchFamily="34" charset="-128"/>
              </a:rPr>
              <a:t>・会員主体によるプロジェクト活動</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・動画コンテンツ見放題</a:t>
            </a:r>
            <a:endParaRPr kumimoji="1" lang="en-US" altLang="ja-JP" sz="800" dirty="0">
              <a:latin typeface="Meiryo" panose="020B0604030504040204" pitchFamily="34" charset="-128"/>
              <a:ea typeface="Meiryo" panose="020B0604030504040204" pitchFamily="34" charset="-128"/>
            </a:endParaRPr>
          </a:p>
        </p:txBody>
      </p:sp>
      <p:sp>
        <p:nvSpPr>
          <p:cNvPr id="30" name="正方形/長方形 29">
            <a:extLst>
              <a:ext uri="{FF2B5EF4-FFF2-40B4-BE49-F238E27FC236}">
                <a16:creationId xmlns:a16="http://schemas.microsoft.com/office/drawing/2014/main" id="{3733750E-65C6-F54A-B40D-A9CD1E45A129}"/>
              </a:ext>
            </a:extLst>
          </p:cNvPr>
          <p:cNvSpPr/>
          <p:nvPr/>
        </p:nvSpPr>
        <p:spPr>
          <a:xfrm>
            <a:off x="5366539" y="3243488"/>
            <a:ext cx="1149865" cy="2394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latin typeface="Meiryo" panose="020B0604030504040204" pitchFamily="34" charset="-128"/>
                <a:ea typeface="Meiryo" panose="020B0604030504040204" pitchFamily="34" charset="-128"/>
              </a:rPr>
              <a:t>運営業務</a:t>
            </a:r>
          </a:p>
        </p:txBody>
      </p:sp>
      <p:sp>
        <p:nvSpPr>
          <p:cNvPr id="31" name="テキスト ボックス 30">
            <a:extLst>
              <a:ext uri="{FF2B5EF4-FFF2-40B4-BE49-F238E27FC236}">
                <a16:creationId xmlns:a16="http://schemas.microsoft.com/office/drawing/2014/main" id="{AC1E9156-E5B3-2C47-B694-AB494DB82AF5}"/>
              </a:ext>
            </a:extLst>
          </p:cNvPr>
          <p:cNvSpPr txBox="1"/>
          <p:nvPr/>
        </p:nvSpPr>
        <p:spPr>
          <a:xfrm>
            <a:off x="5362979" y="3886111"/>
            <a:ext cx="1323394" cy="707886"/>
          </a:xfrm>
          <a:prstGeom prst="rect">
            <a:avLst/>
          </a:prstGeom>
          <a:noFill/>
        </p:spPr>
        <p:txBody>
          <a:bodyPr wrap="square" rtlCol="0">
            <a:spAutoFit/>
          </a:bodyPr>
          <a:lstStyle/>
          <a:p>
            <a:r>
              <a:rPr kumimoji="1" lang="ja-JP" altLang="en-US" sz="800">
                <a:latin typeface="Meiryo" panose="020B0604030504040204" pitchFamily="34" charset="-128"/>
                <a:ea typeface="Meiryo" panose="020B0604030504040204" pitchFamily="34" charset="-128"/>
              </a:rPr>
              <a:t>コンテンツの企画運営</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プラットフォーム管理</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会員管理</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プロモーション</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社内報告</a:t>
            </a:r>
          </a:p>
        </p:txBody>
      </p:sp>
      <p:sp>
        <p:nvSpPr>
          <p:cNvPr id="32" name="正方形/長方形 31">
            <a:extLst>
              <a:ext uri="{FF2B5EF4-FFF2-40B4-BE49-F238E27FC236}">
                <a16:creationId xmlns:a16="http://schemas.microsoft.com/office/drawing/2014/main" id="{01302C5C-B21E-5740-AE46-FAED7C972FF6}"/>
              </a:ext>
            </a:extLst>
          </p:cNvPr>
          <p:cNvSpPr/>
          <p:nvPr/>
        </p:nvSpPr>
        <p:spPr>
          <a:xfrm>
            <a:off x="5366539" y="4849781"/>
            <a:ext cx="1149864" cy="22671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latin typeface="Meiryo" panose="020B0604030504040204" pitchFamily="34" charset="-128"/>
                <a:ea typeface="Meiryo" panose="020B0604030504040204" pitchFamily="34" charset="-128"/>
              </a:rPr>
              <a:t>スケジュール</a:t>
            </a:r>
          </a:p>
        </p:txBody>
      </p:sp>
      <p:sp>
        <p:nvSpPr>
          <p:cNvPr id="34" name="正方形/長方形 33">
            <a:extLst>
              <a:ext uri="{FF2B5EF4-FFF2-40B4-BE49-F238E27FC236}">
                <a16:creationId xmlns:a16="http://schemas.microsoft.com/office/drawing/2014/main" id="{D5794D81-738F-B545-8039-7EEA62D5FB10}"/>
              </a:ext>
            </a:extLst>
          </p:cNvPr>
          <p:cNvSpPr/>
          <p:nvPr/>
        </p:nvSpPr>
        <p:spPr>
          <a:xfrm>
            <a:off x="304800" y="4220377"/>
            <a:ext cx="4234661" cy="483382"/>
          </a:xfrm>
          <a:prstGeom prst="rect">
            <a:avLst/>
          </a:prstGeom>
          <a:solidFill>
            <a:schemeClr val="accent1">
              <a:lumMod val="20000"/>
              <a:lumOff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panose="020B0604030504040204" pitchFamily="34" charset="-128"/>
                <a:ea typeface="Meiryo" panose="020B0604030504040204" pitchFamily="34" charset="-128"/>
              </a:rPr>
              <a:t>〇〇〇〇〇〇〇〇〇〇コミュニティ</a:t>
            </a:r>
          </a:p>
        </p:txBody>
      </p:sp>
      <p:cxnSp>
        <p:nvCxnSpPr>
          <p:cNvPr id="38" name="直線コネクタ 37">
            <a:extLst>
              <a:ext uri="{FF2B5EF4-FFF2-40B4-BE49-F238E27FC236}">
                <a16:creationId xmlns:a16="http://schemas.microsoft.com/office/drawing/2014/main" id="{1FDBE84D-E640-D645-B830-C29B3D91CDAC}"/>
              </a:ext>
            </a:extLst>
          </p:cNvPr>
          <p:cNvCxnSpPr/>
          <p:nvPr/>
        </p:nvCxnSpPr>
        <p:spPr>
          <a:xfrm flipV="1">
            <a:off x="211605" y="447071"/>
            <a:ext cx="2683997" cy="7806"/>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円/楕円 38">
            <a:extLst>
              <a:ext uri="{FF2B5EF4-FFF2-40B4-BE49-F238E27FC236}">
                <a16:creationId xmlns:a16="http://schemas.microsoft.com/office/drawing/2014/main" id="{012897D6-8C0D-AF49-B42D-29B2EA0AAF9C}"/>
              </a:ext>
            </a:extLst>
          </p:cNvPr>
          <p:cNvSpPr/>
          <p:nvPr/>
        </p:nvSpPr>
        <p:spPr>
          <a:xfrm>
            <a:off x="8333167" y="735006"/>
            <a:ext cx="634995" cy="6349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solidFill>
                <a:schemeClr val="tx1"/>
              </a:solidFill>
              <a:latin typeface="Meiryo" panose="020B0604030504040204" pitchFamily="34" charset="-128"/>
              <a:ea typeface="Meiryo" panose="020B0604030504040204" pitchFamily="34" charset="-128"/>
            </a:endParaRPr>
          </a:p>
        </p:txBody>
      </p:sp>
      <p:sp>
        <p:nvSpPr>
          <p:cNvPr id="40" name="円/楕円 39">
            <a:extLst>
              <a:ext uri="{FF2B5EF4-FFF2-40B4-BE49-F238E27FC236}">
                <a16:creationId xmlns:a16="http://schemas.microsoft.com/office/drawing/2014/main" id="{44ABAB55-F27D-EB40-B32D-5AAC0449FD56}"/>
              </a:ext>
            </a:extLst>
          </p:cNvPr>
          <p:cNvSpPr/>
          <p:nvPr/>
        </p:nvSpPr>
        <p:spPr>
          <a:xfrm>
            <a:off x="8002772" y="1314200"/>
            <a:ext cx="634995" cy="6349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41" name="円/楕円 40">
            <a:extLst>
              <a:ext uri="{FF2B5EF4-FFF2-40B4-BE49-F238E27FC236}">
                <a16:creationId xmlns:a16="http://schemas.microsoft.com/office/drawing/2014/main" id="{53B2AD4D-70C8-594E-BF1B-B8FB34D0BA49}"/>
              </a:ext>
            </a:extLst>
          </p:cNvPr>
          <p:cNvSpPr/>
          <p:nvPr/>
        </p:nvSpPr>
        <p:spPr>
          <a:xfrm>
            <a:off x="8658787" y="1314199"/>
            <a:ext cx="634995" cy="63499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42" name="テキスト ボックス 41">
            <a:extLst>
              <a:ext uri="{FF2B5EF4-FFF2-40B4-BE49-F238E27FC236}">
                <a16:creationId xmlns:a16="http://schemas.microsoft.com/office/drawing/2014/main" id="{0C6DBD12-BB9C-C84F-8F9B-505075D1B175}"/>
              </a:ext>
            </a:extLst>
          </p:cNvPr>
          <p:cNvSpPr txBox="1"/>
          <p:nvPr/>
        </p:nvSpPr>
        <p:spPr>
          <a:xfrm>
            <a:off x="8330778" y="950966"/>
            <a:ext cx="634995" cy="215444"/>
          </a:xfrm>
          <a:prstGeom prst="rect">
            <a:avLst/>
          </a:prstGeom>
          <a:noFill/>
        </p:spPr>
        <p:txBody>
          <a:bodyPr wrap="square" rtlCol="0">
            <a:spAutoFit/>
          </a:bodyPr>
          <a:lstStyle/>
          <a:p>
            <a:pPr algn="ctr"/>
            <a:r>
              <a:rPr kumimoji="1" lang="ja-JP" altLang="en-US" sz="800">
                <a:latin typeface="Meiryo" panose="020B0604030504040204" pitchFamily="34" charset="-128"/>
                <a:ea typeface="Meiryo" panose="020B0604030504040204" pitchFamily="34" charset="-128"/>
              </a:rPr>
              <a:t>学び合い</a:t>
            </a:r>
          </a:p>
        </p:txBody>
      </p:sp>
      <p:sp>
        <p:nvSpPr>
          <p:cNvPr id="43" name="テキスト ボックス 42">
            <a:extLst>
              <a:ext uri="{FF2B5EF4-FFF2-40B4-BE49-F238E27FC236}">
                <a16:creationId xmlns:a16="http://schemas.microsoft.com/office/drawing/2014/main" id="{42DF1839-549B-3C41-9AD7-189CF3981844}"/>
              </a:ext>
            </a:extLst>
          </p:cNvPr>
          <p:cNvSpPr txBox="1"/>
          <p:nvPr/>
        </p:nvSpPr>
        <p:spPr>
          <a:xfrm>
            <a:off x="8055819" y="1523974"/>
            <a:ext cx="549919" cy="215444"/>
          </a:xfrm>
          <a:prstGeom prst="rect">
            <a:avLst/>
          </a:prstGeom>
          <a:noFill/>
        </p:spPr>
        <p:txBody>
          <a:bodyPr wrap="square" rtlCol="0">
            <a:spAutoFit/>
          </a:bodyPr>
          <a:lstStyle/>
          <a:p>
            <a:pPr algn="ctr"/>
            <a:r>
              <a:rPr kumimoji="1" lang="ja-JP" altLang="en-US" sz="800">
                <a:latin typeface="Meiryo" panose="020B0604030504040204" pitchFamily="34" charset="-128"/>
                <a:ea typeface="Meiryo" panose="020B0604030504040204" pitchFamily="34" charset="-128"/>
              </a:rPr>
              <a:t>交流</a:t>
            </a:r>
          </a:p>
        </p:txBody>
      </p:sp>
      <p:sp>
        <p:nvSpPr>
          <p:cNvPr id="44" name="テキスト ボックス 43">
            <a:extLst>
              <a:ext uri="{FF2B5EF4-FFF2-40B4-BE49-F238E27FC236}">
                <a16:creationId xmlns:a16="http://schemas.microsoft.com/office/drawing/2014/main" id="{375B478C-D0AE-B74C-977B-CD70663115EE}"/>
              </a:ext>
            </a:extLst>
          </p:cNvPr>
          <p:cNvSpPr txBox="1"/>
          <p:nvPr/>
        </p:nvSpPr>
        <p:spPr>
          <a:xfrm>
            <a:off x="8502049" y="1528255"/>
            <a:ext cx="927451" cy="338554"/>
          </a:xfrm>
          <a:prstGeom prst="rect">
            <a:avLst/>
          </a:prstGeom>
          <a:noFill/>
        </p:spPr>
        <p:txBody>
          <a:bodyPr wrap="square" rtlCol="0">
            <a:spAutoFit/>
          </a:bodyPr>
          <a:lstStyle/>
          <a:p>
            <a:pPr algn="ctr"/>
            <a:r>
              <a:rPr kumimoji="1" lang="ja-JP" altLang="en-US" sz="800">
                <a:latin typeface="Meiryo" panose="020B0604030504040204" pitchFamily="34" charset="-128"/>
                <a:ea typeface="Meiryo" panose="020B0604030504040204" pitchFamily="34" charset="-128"/>
              </a:rPr>
              <a:t>プロジェクト</a:t>
            </a:r>
            <a:endParaRPr kumimoji="1" lang="en-US" altLang="ja-JP" sz="800" dirty="0">
              <a:latin typeface="Meiryo" panose="020B0604030504040204" pitchFamily="34" charset="-128"/>
              <a:ea typeface="Meiryo" panose="020B0604030504040204" pitchFamily="34" charset="-128"/>
            </a:endParaRPr>
          </a:p>
          <a:p>
            <a:pPr algn="ctr"/>
            <a:r>
              <a:rPr kumimoji="1" lang="ja-JP" altLang="en-US" sz="800">
                <a:latin typeface="Meiryo" panose="020B0604030504040204" pitchFamily="34" charset="-128"/>
                <a:ea typeface="Meiryo" panose="020B0604030504040204" pitchFamily="34" charset="-128"/>
              </a:rPr>
              <a:t>活動</a:t>
            </a:r>
          </a:p>
        </p:txBody>
      </p:sp>
      <p:cxnSp>
        <p:nvCxnSpPr>
          <p:cNvPr id="46" name="直線コネクタ 45">
            <a:extLst>
              <a:ext uri="{FF2B5EF4-FFF2-40B4-BE49-F238E27FC236}">
                <a16:creationId xmlns:a16="http://schemas.microsoft.com/office/drawing/2014/main" id="{C07D4991-2F60-2441-8CBE-59281D1F0CED}"/>
              </a:ext>
            </a:extLst>
          </p:cNvPr>
          <p:cNvCxnSpPr>
            <a:cxnSpLocks/>
          </p:cNvCxnSpPr>
          <p:nvPr/>
        </p:nvCxnSpPr>
        <p:spPr>
          <a:xfrm>
            <a:off x="5444359" y="5361733"/>
            <a:ext cx="4250029"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E745F3FA-4DF1-5A49-9B82-241A5113E92B}"/>
              </a:ext>
            </a:extLst>
          </p:cNvPr>
          <p:cNvSpPr txBox="1"/>
          <p:nvPr/>
        </p:nvSpPr>
        <p:spPr>
          <a:xfrm>
            <a:off x="5372945" y="5151686"/>
            <a:ext cx="4348009" cy="215444"/>
          </a:xfrm>
          <a:prstGeom prst="rect">
            <a:avLst/>
          </a:prstGeom>
          <a:noFill/>
        </p:spPr>
        <p:txBody>
          <a:bodyPr wrap="square" rtlCol="0">
            <a:spAutoFit/>
          </a:bodyPr>
          <a:lstStyle/>
          <a:p>
            <a:r>
              <a:rPr kumimoji="1" lang="en-US" altLang="ja-JP" sz="800" dirty="0">
                <a:latin typeface="Meiryo" panose="020B0604030504040204" pitchFamily="34" charset="-128"/>
                <a:ea typeface="Meiryo" panose="020B0604030504040204" pitchFamily="34" charset="-128"/>
              </a:rPr>
              <a:t>1</a:t>
            </a:r>
            <a:r>
              <a:rPr kumimoji="1" lang="ja-JP" altLang="en-US" sz="800">
                <a:latin typeface="Meiryo" panose="020B0604030504040204" pitchFamily="34" charset="-128"/>
                <a:ea typeface="Meiryo" panose="020B0604030504040204" pitchFamily="34" charset="-128"/>
              </a:rPr>
              <a:t>月　　　</a:t>
            </a:r>
            <a:r>
              <a:rPr kumimoji="1" lang="en-US" altLang="ja-JP" sz="800" dirty="0">
                <a:latin typeface="Meiryo" panose="020B0604030504040204" pitchFamily="34" charset="-128"/>
                <a:ea typeface="Meiryo" panose="020B0604030504040204" pitchFamily="34" charset="-128"/>
              </a:rPr>
              <a:t>2</a:t>
            </a:r>
            <a:r>
              <a:rPr kumimoji="1" lang="ja-JP" altLang="en-US" sz="800">
                <a:latin typeface="Meiryo" panose="020B0604030504040204" pitchFamily="34" charset="-128"/>
                <a:ea typeface="Meiryo" panose="020B0604030504040204" pitchFamily="34" charset="-128"/>
              </a:rPr>
              <a:t>月　　　</a:t>
            </a:r>
            <a:r>
              <a:rPr kumimoji="1" lang="en-US" altLang="ja-JP" sz="800" dirty="0">
                <a:latin typeface="Meiryo" panose="020B0604030504040204" pitchFamily="34" charset="-128"/>
                <a:ea typeface="Meiryo" panose="020B0604030504040204" pitchFamily="34" charset="-128"/>
              </a:rPr>
              <a:t>3</a:t>
            </a:r>
            <a:r>
              <a:rPr kumimoji="1" lang="ja-JP" altLang="en-US" sz="800">
                <a:latin typeface="Meiryo" panose="020B0604030504040204" pitchFamily="34" charset="-128"/>
                <a:ea typeface="Meiryo" panose="020B0604030504040204" pitchFamily="34" charset="-128"/>
              </a:rPr>
              <a:t>月　　　</a:t>
            </a:r>
            <a:r>
              <a:rPr kumimoji="1" lang="en-US" altLang="ja-JP" sz="800" dirty="0">
                <a:latin typeface="Meiryo" panose="020B0604030504040204" pitchFamily="34" charset="-128"/>
                <a:ea typeface="Meiryo" panose="020B0604030504040204" pitchFamily="34" charset="-128"/>
              </a:rPr>
              <a:t>4</a:t>
            </a:r>
            <a:r>
              <a:rPr kumimoji="1" lang="ja-JP" altLang="en-US" sz="800">
                <a:latin typeface="Meiryo" panose="020B0604030504040204" pitchFamily="34" charset="-128"/>
                <a:ea typeface="Meiryo" panose="020B0604030504040204" pitchFamily="34" charset="-128"/>
              </a:rPr>
              <a:t>月　　　</a:t>
            </a:r>
            <a:r>
              <a:rPr kumimoji="1" lang="en-US" altLang="ja-JP" sz="800" dirty="0">
                <a:latin typeface="Meiryo" panose="020B0604030504040204" pitchFamily="34" charset="-128"/>
                <a:ea typeface="Meiryo" panose="020B0604030504040204" pitchFamily="34" charset="-128"/>
              </a:rPr>
              <a:t>5</a:t>
            </a:r>
            <a:r>
              <a:rPr kumimoji="1" lang="ja-JP" altLang="en-US" sz="800">
                <a:latin typeface="Meiryo" panose="020B0604030504040204" pitchFamily="34" charset="-128"/>
                <a:ea typeface="Meiryo" panose="020B0604030504040204" pitchFamily="34" charset="-128"/>
              </a:rPr>
              <a:t>月　　　</a:t>
            </a:r>
            <a:r>
              <a:rPr kumimoji="1" lang="en-US" altLang="ja-JP" sz="800" dirty="0">
                <a:latin typeface="Meiryo" panose="020B0604030504040204" pitchFamily="34" charset="-128"/>
                <a:ea typeface="Meiryo" panose="020B0604030504040204" pitchFamily="34" charset="-128"/>
              </a:rPr>
              <a:t>6</a:t>
            </a:r>
            <a:r>
              <a:rPr kumimoji="1" lang="ja-JP" altLang="en-US" sz="800">
                <a:latin typeface="Meiryo" panose="020B0604030504040204" pitchFamily="34" charset="-128"/>
                <a:ea typeface="Meiryo" panose="020B0604030504040204" pitchFamily="34" charset="-128"/>
              </a:rPr>
              <a:t>月　　　</a:t>
            </a:r>
            <a:r>
              <a:rPr kumimoji="1" lang="en-US" altLang="ja-JP" sz="800" dirty="0">
                <a:latin typeface="Meiryo" panose="020B0604030504040204" pitchFamily="34" charset="-128"/>
                <a:ea typeface="Meiryo" panose="020B0604030504040204" pitchFamily="34" charset="-128"/>
              </a:rPr>
              <a:t>7</a:t>
            </a:r>
            <a:r>
              <a:rPr kumimoji="1" lang="ja-JP" altLang="en-US" sz="800">
                <a:latin typeface="Meiryo" panose="020B0604030504040204" pitchFamily="34" charset="-128"/>
                <a:ea typeface="Meiryo" panose="020B0604030504040204" pitchFamily="34" charset="-128"/>
              </a:rPr>
              <a:t>月　　　</a:t>
            </a:r>
            <a:r>
              <a:rPr kumimoji="1" lang="en-US" altLang="ja-JP" sz="800" dirty="0">
                <a:latin typeface="Meiryo" panose="020B0604030504040204" pitchFamily="34" charset="-128"/>
                <a:ea typeface="Meiryo" panose="020B0604030504040204" pitchFamily="34" charset="-128"/>
              </a:rPr>
              <a:t>8</a:t>
            </a:r>
            <a:r>
              <a:rPr kumimoji="1" lang="ja-JP" altLang="en-US" sz="800">
                <a:latin typeface="Meiryo" panose="020B0604030504040204" pitchFamily="34" charset="-128"/>
                <a:ea typeface="Meiryo" panose="020B0604030504040204" pitchFamily="34" charset="-128"/>
              </a:rPr>
              <a:t>月　　　</a:t>
            </a:r>
            <a:r>
              <a:rPr kumimoji="1" lang="en-US" altLang="ja-JP" sz="800" dirty="0">
                <a:latin typeface="Meiryo" panose="020B0604030504040204" pitchFamily="34" charset="-128"/>
                <a:ea typeface="Meiryo" panose="020B0604030504040204" pitchFamily="34" charset="-128"/>
              </a:rPr>
              <a:t>9</a:t>
            </a:r>
            <a:r>
              <a:rPr kumimoji="1" lang="ja-JP" altLang="en-US" sz="800">
                <a:latin typeface="Meiryo" panose="020B0604030504040204" pitchFamily="34" charset="-128"/>
                <a:ea typeface="Meiryo" panose="020B0604030504040204" pitchFamily="34" charset="-128"/>
              </a:rPr>
              <a:t>月</a:t>
            </a:r>
          </a:p>
        </p:txBody>
      </p:sp>
      <p:sp>
        <p:nvSpPr>
          <p:cNvPr id="48" name="正方形/長方形 47">
            <a:extLst>
              <a:ext uri="{FF2B5EF4-FFF2-40B4-BE49-F238E27FC236}">
                <a16:creationId xmlns:a16="http://schemas.microsoft.com/office/drawing/2014/main" id="{94AFF476-6140-0643-88F4-39043DD6F5DF}"/>
              </a:ext>
            </a:extLst>
          </p:cNvPr>
          <p:cNvSpPr/>
          <p:nvPr/>
        </p:nvSpPr>
        <p:spPr>
          <a:xfrm>
            <a:off x="5573486" y="5498413"/>
            <a:ext cx="1099452" cy="2154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panose="020B0604030504040204" pitchFamily="34" charset="-128"/>
                <a:ea typeface="Meiryo" panose="020B0604030504040204" pitchFamily="34" charset="-128"/>
              </a:rPr>
              <a:t>コミュニティ設計</a:t>
            </a:r>
          </a:p>
        </p:txBody>
      </p:sp>
      <p:sp>
        <p:nvSpPr>
          <p:cNvPr id="49" name="正方形/長方形 48">
            <a:extLst>
              <a:ext uri="{FF2B5EF4-FFF2-40B4-BE49-F238E27FC236}">
                <a16:creationId xmlns:a16="http://schemas.microsoft.com/office/drawing/2014/main" id="{648C921F-FACB-B649-B0B9-5BA0D983A822}"/>
              </a:ext>
            </a:extLst>
          </p:cNvPr>
          <p:cNvSpPr/>
          <p:nvPr/>
        </p:nvSpPr>
        <p:spPr>
          <a:xfrm>
            <a:off x="6101436" y="5819880"/>
            <a:ext cx="1099452" cy="2154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panose="020B0604030504040204" pitchFamily="34" charset="-128"/>
                <a:ea typeface="Meiryo" panose="020B0604030504040204" pitchFamily="34" charset="-128"/>
              </a:rPr>
              <a:t>告知＆プレイベント</a:t>
            </a:r>
          </a:p>
        </p:txBody>
      </p:sp>
      <p:sp>
        <p:nvSpPr>
          <p:cNvPr id="50" name="正方形/長方形 49">
            <a:extLst>
              <a:ext uri="{FF2B5EF4-FFF2-40B4-BE49-F238E27FC236}">
                <a16:creationId xmlns:a16="http://schemas.microsoft.com/office/drawing/2014/main" id="{3898AA27-A9E8-174D-901E-CBA6F26EA0F3}"/>
              </a:ext>
            </a:extLst>
          </p:cNvPr>
          <p:cNvSpPr/>
          <p:nvPr/>
        </p:nvSpPr>
        <p:spPr>
          <a:xfrm>
            <a:off x="7097557" y="6330514"/>
            <a:ext cx="1099452" cy="2154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panose="020B0604030504040204" pitchFamily="34" charset="-128"/>
                <a:ea typeface="Meiryo" panose="020B0604030504040204" pitchFamily="34" charset="-128"/>
              </a:rPr>
              <a:t>オンボーディング</a:t>
            </a:r>
          </a:p>
        </p:txBody>
      </p:sp>
      <p:grpSp>
        <p:nvGrpSpPr>
          <p:cNvPr id="53" name="グループ化 52">
            <a:extLst>
              <a:ext uri="{FF2B5EF4-FFF2-40B4-BE49-F238E27FC236}">
                <a16:creationId xmlns:a16="http://schemas.microsoft.com/office/drawing/2014/main" id="{8DC54DFD-C5EE-A841-BE45-776E21913791}"/>
              </a:ext>
            </a:extLst>
          </p:cNvPr>
          <p:cNvGrpSpPr/>
          <p:nvPr/>
        </p:nvGrpSpPr>
        <p:grpSpPr>
          <a:xfrm>
            <a:off x="7097557" y="6083513"/>
            <a:ext cx="856595" cy="215444"/>
            <a:chOff x="6976129" y="6098893"/>
            <a:chExt cx="856595" cy="215444"/>
          </a:xfrm>
        </p:grpSpPr>
        <p:sp>
          <p:nvSpPr>
            <p:cNvPr id="51" name="円/楕円 50">
              <a:extLst>
                <a:ext uri="{FF2B5EF4-FFF2-40B4-BE49-F238E27FC236}">
                  <a16:creationId xmlns:a16="http://schemas.microsoft.com/office/drawing/2014/main" id="{5DD46067-17F7-B640-A307-8018F70B0606}"/>
                </a:ext>
              </a:extLst>
            </p:cNvPr>
            <p:cNvSpPr/>
            <p:nvPr/>
          </p:nvSpPr>
          <p:spPr>
            <a:xfrm>
              <a:off x="6976129" y="6153942"/>
              <a:ext cx="105346" cy="105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52" name="テキスト ボックス 51">
              <a:extLst>
                <a:ext uri="{FF2B5EF4-FFF2-40B4-BE49-F238E27FC236}">
                  <a16:creationId xmlns:a16="http://schemas.microsoft.com/office/drawing/2014/main" id="{80BBC7B7-1D69-B847-B993-CBAF913D2D4D}"/>
                </a:ext>
              </a:extLst>
            </p:cNvPr>
            <p:cNvSpPr txBox="1"/>
            <p:nvPr/>
          </p:nvSpPr>
          <p:spPr>
            <a:xfrm>
              <a:off x="7028802" y="6098893"/>
              <a:ext cx="803922" cy="215444"/>
            </a:xfrm>
            <a:prstGeom prst="rect">
              <a:avLst/>
            </a:prstGeom>
            <a:noFill/>
          </p:spPr>
          <p:txBody>
            <a:bodyPr wrap="square" rtlCol="0">
              <a:spAutoFit/>
            </a:bodyPr>
            <a:lstStyle/>
            <a:p>
              <a:r>
                <a:rPr kumimoji="1" lang="ja-JP" altLang="en-US" sz="800">
                  <a:latin typeface="Meiryo" panose="020B0604030504040204" pitchFamily="34" charset="-128"/>
                  <a:ea typeface="Meiryo" panose="020B0604030504040204" pitchFamily="34" charset="-128"/>
                </a:rPr>
                <a:t>ローンチ</a:t>
              </a:r>
            </a:p>
          </p:txBody>
        </p:sp>
      </p:grpSp>
      <p:sp>
        <p:nvSpPr>
          <p:cNvPr id="54" name="正方形/長方形 53">
            <a:extLst>
              <a:ext uri="{FF2B5EF4-FFF2-40B4-BE49-F238E27FC236}">
                <a16:creationId xmlns:a16="http://schemas.microsoft.com/office/drawing/2014/main" id="{959CC0A0-955D-3946-9403-8441668BFD48}"/>
              </a:ext>
            </a:extLst>
          </p:cNvPr>
          <p:cNvSpPr/>
          <p:nvPr/>
        </p:nvSpPr>
        <p:spPr>
          <a:xfrm>
            <a:off x="7432560" y="5481428"/>
            <a:ext cx="1384867" cy="2154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panose="020B0604030504040204" pitchFamily="34" charset="-128"/>
                <a:ea typeface="Meiryo" panose="020B0604030504040204" pitchFamily="34" charset="-128"/>
              </a:rPr>
              <a:t>コンテンツ調整</a:t>
            </a:r>
          </a:p>
        </p:txBody>
      </p:sp>
      <p:sp>
        <p:nvSpPr>
          <p:cNvPr id="55" name="正方形/長方形 54">
            <a:extLst>
              <a:ext uri="{FF2B5EF4-FFF2-40B4-BE49-F238E27FC236}">
                <a16:creationId xmlns:a16="http://schemas.microsoft.com/office/drawing/2014/main" id="{CCF2FEFA-D10C-5749-8BED-70D3A252BB2D}"/>
              </a:ext>
            </a:extLst>
          </p:cNvPr>
          <p:cNvSpPr/>
          <p:nvPr/>
        </p:nvSpPr>
        <p:spPr>
          <a:xfrm>
            <a:off x="8488856" y="5819880"/>
            <a:ext cx="1205532" cy="2154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panose="020B0604030504040204" pitchFamily="34" charset="-128"/>
                <a:ea typeface="Meiryo" panose="020B0604030504040204" pitchFamily="34" charset="-128"/>
              </a:rPr>
              <a:t>会員主体の活動開始</a:t>
            </a:r>
          </a:p>
        </p:txBody>
      </p:sp>
      <p:sp>
        <p:nvSpPr>
          <p:cNvPr id="56" name="フローチャート: せん孔テープ 55">
            <a:extLst>
              <a:ext uri="{FF2B5EF4-FFF2-40B4-BE49-F238E27FC236}">
                <a16:creationId xmlns:a16="http://schemas.microsoft.com/office/drawing/2014/main" id="{227EBE45-2AB3-D447-A57C-F277DD010489}"/>
              </a:ext>
            </a:extLst>
          </p:cNvPr>
          <p:cNvSpPr/>
          <p:nvPr/>
        </p:nvSpPr>
        <p:spPr>
          <a:xfrm rot="16200000">
            <a:off x="9592653" y="5807468"/>
            <a:ext cx="263633" cy="192079"/>
          </a:xfrm>
          <a:prstGeom prst="flowChartPunchedTap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58" name="円/楕円 57">
            <a:extLst>
              <a:ext uri="{FF2B5EF4-FFF2-40B4-BE49-F238E27FC236}">
                <a16:creationId xmlns:a16="http://schemas.microsoft.com/office/drawing/2014/main" id="{014577E0-C7D7-C34C-A782-FF5DF573C308}"/>
              </a:ext>
            </a:extLst>
          </p:cNvPr>
          <p:cNvSpPr/>
          <p:nvPr/>
        </p:nvSpPr>
        <p:spPr>
          <a:xfrm>
            <a:off x="9396963" y="6223648"/>
            <a:ext cx="105346" cy="1053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panose="020B0604030504040204" pitchFamily="34" charset="-128"/>
              <a:ea typeface="Meiryo" panose="020B0604030504040204" pitchFamily="34" charset="-128"/>
            </a:endParaRPr>
          </a:p>
        </p:txBody>
      </p:sp>
      <p:sp>
        <p:nvSpPr>
          <p:cNvPr id="59" name="テキスト ボックス 58">
            <a:extLst>
              <a:ext uri="{FF2B5EF4-FFF2-40B4-BE49-F238E27FC236}">
                <a16:creationId xmlns:a16="http://schemas.microsoft.com/office/drawing/2014/main" id="{64D24BB5-24A1-6740-AEA7-5B4299604DD9}"/>
              </a:ext>
            </a:extLst>
          </p:cNvPr>
          <p:cNvSpPr txBox="1"/>
          <p:nvPr/>
        </p:nvSpPr>
        <p:spPr>
          <a:xfrm>
            <a:off x="9039828" y="6341880"/>
            <a:ext cx="803922" cy="215444"/>
          </a:xfrm>
          <a:prstGeom prst="rect">
            <a:avLst/>
          </a:prstGeom>
          <a:noFill/>
        </p:spPr>
        <p:txBody>
          <a:bodyPr wrap="square" rtlCol="0">
            <a:spAutoFit/>
          </a:bodyPr>
          <a:lstStyle/>
          <a:p>
            <a:pPr algn="ctr"/>
            <a:r>
              <a:rPr kumimoji="1" lang="en-US" altLang="ja-JP" sz="800" dirty="0">
                <a:latin typeface="Meiryo" panose="020B0604030504040204" pitchFamily="34" charset="-128"/>
                <a:ea typeface="Meiryo" panose="020B0604030504040204" pitchFamily="34" charset="-128"/>
              </a:rPr>
              <a:t>1</a:t>
            </a:r>
            <a:r>
              <a:rPr kumimoji="1" lang="ja-JP" altLang="en-US" sz="800">
                <a:latin typeface="Meiryo" panose="020B0604030504040204" pitchFamily="34" charset="-128"/>
                <a:ea typeface="Meiryo" panose="020B0604030504040204" pitchFamily="34" charset="-128"/>
              </a:rPr>
              <a:t>次</a:t>
            </a:r>
            <a:r>
              <a:rPr kumimoji="1" lang="en-US" altLang="ja-JP" sz="800" dirty="0">
                <a:latin typeface="Meiryo" panose="020B0604030504040204" pitchFamily="34" charset="-128"/>
                <a:ea typeface="Meiryo" panose="020B0604030504040204" pitchFamily="34" charset="-128"/>
              </a:rPr>
              <a:t>KPI</a:t>
            </a:r>
            <a:r>
              <a:rPr kumimoji="1" lang="ja-JP" altLang="en-US" sz="800">
                <a:latin typeface="Meiryo" panose="020B0604030504040204" pitchFamily="34" charset="-128"/>
                <a:ea typeface="Meiryo" panose="020B0604030504040204" pitchFamily="34" charset="-128"/>
              </a:rPr>
              <a:t>達成</a:t>
            </a:r>
          </a:p>
        </p:txBody>
      </p:sp>
      <p:sp>
        <p:nvSpPr>
          <p:cNvPr id="61" name="正方形/長方形 60">
            <a:extLst>
              <a:ext uri="{FF2B5EF4-FFF2-40B4-BE49-F238E27FC236}">
                <a16:creationId xmlns:a16="http://schemas.microsoft.com/office/drawing/2014/main" id="{5C7AC133-A0E3-7F4E-AE73-92CA89A0FAF2}"/>
              </a:ext>
            </a:extLst>
          </p:cNvPr>
          <p:cNvSpPr/>
          <p:nvPr/>
        </p:nvSpPr>
        <p:spPr>
          <a:xfrm>
            <a:off x="2345876" y="5635966"/>
            <a:ext cx="1099452" cy="2154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panose="020B0604030504040204" pitchFamily="34" charset="-128"/>
                <a:ea typeface="Meiryo" panose="020B0604030504040204" pitchFamily="34" charset="-128"/>
              </a:rPr>
              <a:t>ニーズ</a:t>
            </a:r>
          </a:p>
        </p:txBody>
      </p:sp>
      <p:sp>
        <p:nvSpPr>
          <p:cNvPr id="62" name="正方形/長方形 61">
            <a:extLst>
              <a:ext uri="{FF2B5EF4-FFF2-40B4-BE49-F238E27FC236}">
                <a16:creationId xmlns:a16="http://schemas.microsoft.com/office/drawing/2014/main" id="{E1320B03-28E7-ED41-8039-7DB7EFC809E6}"/>
              </a:ext>
            </a:extLst>
          </p:cNvPr>
          <p:cNvSpPr/>
          <p:nvPr/>
        </p:nvSpPr>
        <p:spPr>
          <a:xfrm>
            <a:off x="3523321" y="5635966"/>
            <a:ext cx="1099452" cy="2154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a:solidFill>
                  <a:schemeClr val="tx1"/>
                </a:solidFill>
                <a:latin typeface="Meiryo" panose="020B0604030504040204" pitchFamily="34" charset="-128"/>
                <a:ea typeface="Meiryo" panose="020B0604030504040204" pitchFamily="34" charset="-128"/>
              </a:rPr>
              <a:t>リソース</a:t>
            </a:r>
          </a:p>
        </p:txBody>
      </p:sp>
      <p:sp>
        <p:nvSpPr>
          <p:cNvPr id="63" name="テキスト ボックス 62">
            <a:extLst>
              <a:ext uri="{FF2B5EF4-FFF2-40B4-BE49-F238E27FC236}">
                <a16:creationId xmlns:a16="http://schemas.microsoft.com/office/drawing/2014/main" id="{75AE1E9B-240D-1B47-ADE7-339BF859CBD9}"/>
              </a:ext>
            </a:extLst>
          </p:cNvPr>
          <p:cNvSpPr txBox="1"/>
          <p:nvPr/>
        </p:nvSpPr>
        <p:spPr>
          <a:xfrm>
            <a:off x="2264232" y="5898608"/>
            <a:ext cx="1181086" cy="461665"/>
          </a:xfrm>
          <a:prstGeom prst="rect">
            <a:avLst/>
          </a:prstGeom>
          <a:noFill/>
        </p:spPr>
        <p:txBody>
          <a:bodyPr wrap="square" rtlCol="0">
            <a:spAutoFit/>
          </a:bodyPr>
          <a:lstStyle/>
          <a:p>
            <a:r>
              <a:rPr kumimoji="1" lang="ja-JP" altLang="en-US" sz="800">
                <a:latin typeface="Meiryo" panose="020B0604030504040204" pitchFamily="34" charset="-128"/>
                <a:ea typeface="Meiryo" panose="020B0604030504040204" pitchFamily="34" charset="-128"/>
              </a:rPr>
              <a:t>・〇〇したい</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・相談できる仲間</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・業界の情報交換</a:t>
            </a:r>
            <a:endParaRPr kumimoji="1" lang="en-US" altLang="ja-JP" sz="800" dirty="0">
              <a:latin typeface="Meiryo" panose="020B0604030504040204" pitchFamily="34" charset="-128"/>
              <a:ea typeface="Meiryo" panose="020B0604030504040204" pitchFamily="34" charset="-128"/>
            </a:endParaRPr>
          </a:p>
        </p:txBody>
      </p:sp>
      <p:sp>
        <p:nvSpPr>
          <p:cNvPr id="64" name="テキスト ボックス 63">
            <a:extLst>
              <a:ext uri="{FF2B5EF4-FFF2-40B4-BE49-F238E27FC236}">
                <a16:creationId xmlns:a16="http://schemas.microsoft.com/office/drawing/2014/main" id="{9FCBCF2E-8C31-704F-B2C7-1D34495B7A83}"/>
              </a:ext>
            </a:extLst>
          </p:cNvPr>
          <p:cNvSpPr txBox="1"/>
          <p:nvPr/>
        </p:nvSpPr>
        <p:spPr>
          <a:xfrm>
            <a:off x="3441616" y="5912947"/>
            <a:ext cx="1181086" cy="584775"/>
          </a:xfrm>
          <a:prstGeom prst="rect">
            <a:avLst/>
          </a:prstGeom>
          <a:noFill/>
        </p:spPr>
        <p:txBody>
          <a:bodyPr wrap="square" rtlCol="0">
            <a:spAutoFit/>
          </a:bodyPr>
          <a:lstStyle/>
          <a:p>
            <a:r>
              <a:rPr kumimoji="1" lang="ja-JP" altLang="en-US" sz="800">
                <a:latin typeface="Meiryo" panose="020B0604030504040204" pitchFamily="34" charset="-128"/>
                <a:ea typeface="Meiryo" panose="020B0604030504040204" pitchFamily="34" charset="-128"/>
              </a:rPr>
              <a:t>・仕事の経験</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・専門知識</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・人脈</a:t>
            </a:r>
            <a:endParaRPr kumimoji="1" lang="en-US" altLang="ja-JP" sz="800" dirty="0">
              <a:latin typeface="Meiryo" panose="020B0604030504040204" pitchFamily="34" charset="-128"/>
              <a:ea typeface="Meiryo" panose="020B0604030504040204" pitchFamily="34" charset="-128"/>
            </a:endParaRPr>
          </a:p>
          <a:p>
            <a:endParaRPr kumimoji="1" lang="ja-JP" altLang="en-US" sz="800">
              <a:latin typeface="Meiryo" panose="020B0604030504040204" pitchFamily="34" charset="-128"/>
              <a:ea typeface="Meiryo" panose="020B0604030504040204" pitchFamily="34" charset="-128"/>
            </a:endParaRPr>
          </a:p>
        </p:txBody>
      </p:sp>
      <p:sp>
        <p:nvSpPr>
          <p:cNvPr id="65" name="テキスト ボックス 64">
            <a:extLst>
              <a:ext uri="{FF2B5EF4-FFF2-40B4-BE49-F238E27FC236}">
                <a16:creationId xmlns:a16="http://schemas.microsoft.com/office/drawing/2014/main" id="{ECA7A882-0694-8645-808C-09DE5057B05F}"/>
              </a:ext>
            </a:extLst>
          </p:cNvPr>
          <p:cNvSpPr txBox="1"/>
          <p:nvPr/>
        </p:nvSpPr>
        <p:spPr>
          <a:xfrm>
            <a:off x="3010761" y="6527546"/>
            <a:ext cx="947055" cy="215444"/>
          </a:xfrm>
          <a:prstGeom prst="rect">
            <a:avLst/>
          </a:prstGeom>
          <a:noFill/>
        </p:spPr>
        <p:txBody>
          <a:bodyPr wrap="square" rtlCol="0">
            <a:spAutoFit/>
          </a:bodyPr>
          <a:lstStyle/>
          <a:p>
            <a:pPr algn="ctr"/>
            <a:r>
              <a:rPr kumimoji="1" lang="ja-JP" altLang="en-US" sz="800" b="1">
                <a:latin typeface="Meiryo" panose="020B0604030504040204" pitchFamily="34" charset="-128"/>
                <a:ea typeface="Meiryo" panose="020B0604030504040204" pitchFamily="34" charset="-128"/>
              </a:rPr>
              <a:t>相互マッチング</a:t>
            </a:r>
          </a:p>
        </p:txBody>
      </p:sp>
      <p:cxnSp>
        <p:nvCxnSpPr>
          <p:cNvPr id="66" name="直線コネクタ 65">
            <a:extLst>
              <a:ext uri="{FF2B5EF4-FFF2-40B4-BE49-F238E27FC236}">
                <a16:creationId xmlns:a16="http://schemas.microsoft.com/office/drawing/2014/main" id="{7DAAD0E4-8B73-C24B-9220-160DA0A83B1D}"/>
              </a:ext>
            </a:extLst>
          </p:cNvPr>
          <p:cNvCxnSpPr>
            <a:cxnSpLocks/>
          </p:cNvCxnSpPr>
          <p:nvPr/>
        </p:nvCxnSpPr>
        <p:spPr>
          <a:xfrm>
            <a:off x="2345876" y="6499849"/>
            <a:ext cx="2276826"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70" name="正方形/長方形 69">
            <a:extLst>
              <a:ext uri="{FF2B5EF4-FFF2-40B4-BE49-F238E27FC236}">
                <a16:creationId xmlns:a16="http://schemas.microsoft.com/office/drawing/2014/main" id="{C29D92B8-1A89-CC4C-BD65-728C7D848F79}"/>
              </a:ext>
            </a:extLst>
          </p:cNvPr>
          <p:cNvSpPr/>
          <p:nvPr/>
        </p:nvSpPr>
        <p:spPr>
          <a:xfrm>
            <a:off x="5383114" y="2167825"/>
            <a:ext cx="1149865" cy="2394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latin typeface="Meiryo" panose="020B0604030504040204" pitchFamily="34" charset="-128"/>
                <a:ea typeface="Meiryo" panose="020B0604030504040204" pitchFamily="34" charset="-128"/>
              </a:rPr>
              <a:t>1</a:t>
            </a:r>
            <a:r>
              <a:rPr lang="ja-JP" altLang="en-US" sz="1000">
                <a:latin typeface="Meiryo" panose="020B0604030504040204" pitchFamily="34" charset="-128"/>
                <a:ea typeface="Meiryo" panose="020B0604030504040204" pitchFamily="34" charset="-128"/>
              </a:rPr>
              <a:t>次</a:t>
            </a:r>
            <a:r>
              <a:rPr lang="en-US" altLang="ja-JP" sz="1000" dirty="0">
                <a:latin typeface="Meiryo" panose="020B0604030504040204" pitchFamily="34" charset="-128"/>
                <a:ea typeface="Meiryo" panose="020B0604030504040204" pitchFamily="34" charset="-128"/>
              </a:rPr>
              <a:t>KPI</a:t>
            </a:r>
            <a:endParaRPr lang="ja-JP" altLang="en-US" sz="1000">
              <a:latin typeface="Meiryo" panose="020B0604030504040204" pitchFamily="34" charset="-128"/>
              <a:ea typeface="Meiryo" panose="020B0604030504040204" pitchFamily="34" charset="-128"/>
            </a:endParaRPr>
          </a:p>
        </p:txBody>
      </p:sp>
      <p:sp>
        <p:nvSpPr>
          <p:cNvPr id="71" name="テキスト ボックス 70">
            <a:extLst>
              <a:ext uri="{FF2B5EF4-FFF2-40B4-BE49-F238E27FC236}">
                <a16:creationId xmlns:a16="http://schemas.microsoft.com/office/drawing/2014/main" id="{2EE2976B-5459-D143-8F4A-36CAD6290B46}"/>
              </a:ext>
            </a:extLst>
          </p:cNvPr>
          <p:cNvSpPr txBox="1"/>
          <p:nvPr/>
        </p:nvSpPr>
        <p:spPr>
          <a:xfrm>
            <a:off x="5366119" y="2527648"/>
            <a:ext cx="2069581" cy="461665"/>
          </a:xfrm>
          <a:prstGeom prst="rect">
            <a:avLst/>
          </a:prstGeom>
          <a:noFill/>
        </p:spPr>
        <p:txBody>
          <a:bodyPr wrap="square" rtlCol="0">
            <a:spAutoFit/>
          </a:bodyPr>
          <a:lstStyle/>
          <a:p>
            <a:r>
              <a:rPr kumimoji="1" lang="ja-JP" altLang="en-US" sz="800">
                <a:latin typeface="Meiryo" panose="020B0604030504040204" pitchFamily="34" charset="-128"/>
                <a:ea typeface="Meiryo" panose="020B0604030504040204" pitchFamily="34" charset="-128"/>
              </a:rPr>
              <a:t>・有料会員</a:t>
            </a:r>
            <a:r>
              <a:rPr kumimoji="1" lang="en-US" altLang="ja-JP" sz="800" dirty="0">
                <a:latin typeface="Meiryo" panose="020B0604030504040204" pitchFamily="34" charset="-128"/>
                <a:ea typeface="Meiryo" panose="020B0604030504040204" pitchFamily="34" charset="-128"/>
              </a:rPr>
              <a:t>30</a:t>
            </a:r>
            <a:r>
              <a:rPr kumimoji="1" lang="ja-JP" altLang="en-US" sz="800">
                <a:latin typeface="Meiryo" panose="020B0604030504040204" pitchFamily="34" charset="-128"/>
                <a:ea typeface="Meiryo" panose="020B0604030504040204" pitchFamily="34" charset="-128"/>
              </a:rPr>
              <a:t>名</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・定期イベントの参加率</a:t>
            </a:r>
            <a:r>
              <a:rPr kumimoji="1" lang="en-US" altLang="ja-JP" sz="800" dirty="0">
                <a:latin typeface="Meiryo" panose="020B0604030504040204" pitchFamily="34" charset="-128"/>
                <a:ea typeface="Meiryo" panose="020B0604030504040204" pitchFamily="34" charset="-128"/>
              </a:rPr>
              <a:t>60</a:t>
            </a:r>
            <a:r>
              <a:rPr kumimoji="1" lang="ja-JP" altLang="en-US" sz="800">
                <a:latin typeface="Meiryo" panose="020B0604030504040204" pitchFamily="34" charset="-128"/>
                <a:ea typeface="Meiryo" panose="020B0604030504040204" pitchFamily="34" charset="-128"/>
              </a:rPr>
              <a:t>％</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a:t>
            </a:r>
            <a:r>
              <a:rPr kumimoji="1" lang="en-US" altLang="ja-JP" sz="800" dirty="0">
                <a:latin typeface="Meiryo" panose="020B0604030504040204" pitchFamily="34" charset="-128"/>
                <a:ea typeface="Meiryo" panose="020B0604030504040204" pitchFamily="34" charset="-128"/>
              </a:rPr>
              <a:t>3</a:t>
            </a:r>
            <a:r>
              <a:rPr kumimoji="1" lang="ja-JP" altLang="en-US" sz="800">
                <a:latin typeface="Meiryo" panose="020B0604030504040204" pitchFamily="34" charset="-128"/>
                <a:ea typeface="Meiryo" panose="020B0604030504040204" pitchFamily="34" charset="-128"/>
              </a:rPr>
              <a:t>つ以上のプロジェクト始動</a:t>
            </a:r>
            <a:endParaRPr kumimoji="1" lang="en-US" altLang="ja-JP" sz="800" dirty="0">
              <a:latin typeface="Meiryo" panose="020B0604030504040204" pitchFamily="34" charset="-128"/>
              <a:ea typeface="Meiryo" panose="020B0604030504040204" pitchFamily="34" charset="-128"/>
            </a:endParaRPr>
          </a:p>
        </p:txBody>
      </p:sp>
      <p:sp>
        <p:nvSpPr>
          <p:cNvPr id="72" name="正方形/長方形 71">
            <a:extLst>
              <a:ext uri="{FF2B5EF4-FFF2-40B4-BE49-F238E27FC236}">
                <a16:creationId xmlns:a16="http://schemas.microsoft.com/office/drawing/2014/main" id="{BC1DBF2D-CE96-E544-8A33-EFFD0F62A5DE}"/>
              </a:ext>
            </a:extLst>
          </p:cNvPr>
          <p:cNvSpPr/>
          <p:nvPr/>
        </p:nvSpPr>
        <p:spPr>
          <a:xfrm>
            <a:off x="7551754" y="2167825"/>
            <a:ext cx="1149865" cy="2394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00" dirty="0">
                <a:latin typeface="Meiryo" panose="020B0604030504040204" pitchFamily="34" charset="-128"/>
                <a:ea typeface="Meiryo" panose="020B0604030504040204" pitchFamily="34" charset="-128"/>
              </a:rPr>
              <a:t>3</a:t>
            </a:r>
            <a:r>
              <a:rPr lang="ja-JP" altLang="en-US" sz="1000">
                <a:latin typeface="Meiryo" panose="020B0604030504040204" pitchFamily="34" charset="-128"/>
                <a:ea typeface="Meiryo" panose="020B0604030504040204" pitchFamily="34" charset="-128"/>
              </a:rPr>
              <a:t>年後の</a:t>
            </a:r>
            <a:r>
              <a:rPr lang="en-US" altLang="ja-JP" sz="1000" dirty="0">
                <a:latin typeface="Meiryo" panose="020B0604030504040204" pitchFamily="34" charset="-128"/>
                <a:ea typeface="Meiryo" panose="020B0604030504040204" pitchFamily="34" charset="-128"/>
              </a:rPr>
              <a:t>KPI</a:t>
            </a:r>
            <a:endParaRPr lang="ja-JP" altLang="en-US" sz="1000">
              <a:latin typeface="Meiryo" panose="020B0604030504040204" pitchFamily="34" charset="-128"/>
              <a:ea typeface="Meiryo" panose="020B0604030504040204" pitchFamily="34" charset="-128"/>
            </a:endParaRPr>
          </a:p>
        </p:txBody>
      </p:sp>
      <p:sp>
        <p:nvSpPr>
          <p:cNvPr id="73" name="テキスト ボックス 72">
            <a:extLst>
              <a:ext uri="{FF2B5EF4-FFF2-40B4-BE49-F238E27FC236}">
                <a16:creationId xmlns:a16="http://schemas.microsoft.com/office/drawing/2014/main" id="{69F2E2BB-59AC-3046-A23A-32E401CABD62}"/>
              </a:ext>
            </a:extLst>
          </p:cNvPr>
          <p:cNvSpPr txBox="1"/>
          <p:nvPr/>
        </p:nvSpPr>
        <p:spPr>
          <a:xfrm>
            <a:off x="7534759" y="2527648"/>
            <a:ext cx="2069581" cy="461665"/>
          </a:xfrm>
          <a:prstGeom prst="rect">
            <a:avLst/>
          </a:prstGeom>
          <a:noFill/>
        </p:spPr>
        <p:txBody>
          <a:bodyPr wrap="square" rtlCol="0">
            <a:spAutoFit/>
          </a:bodyPr>
          <a:lstStyle/>
          <a:p>
            <a:r>
              <a:rPr kumimoji="1" lang="ja-JP" altLang="en-US" sz="800">
                <a:latin typeface="Meiryo" panose="020B0604030504040204" pitchFamily="34" charset="-128"/>
                <a:ea typeface="Meiryo" panose="020B0604030504040204" pitchFamily="34" charset="-128"/>
              </a:rPr>
              <a:t>・有料会員</a:t>
            </a:r>
            <a:r>
              <a:rPr kumimoji="1" lang="en-US" altLang="ja-JP" sz="800" dirty="0">
                <a:latin typeface="Meiryo" panose="020B0604030504040204" pitchFamily="34" charset="-128"/>
                <a:ea typeface="Meiryo" panose="020B0604030504040204" pitchFamily="34" charset="-128"/>
              </a:rPr>
              <a:t>300</a:t>
            </a:r>
            <a:r>
              <a:rPr kumimoji="1" lang="ja-JP" altLang="en-US" sz="800">
                <a:latin typeface="Meiryo" panose="020B0604030504040204" pitchFamily="34" charset="-128"/>
                <a:ea typeface="Meiryo" panose="020B0604030504040204" pitchFamily="34" charset="-128"/>
              </a:rPr>
              <a:t>名</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・会員の〇〇実績を〇件以上</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・会員同士の〇〇マッチングを〇件以上</a:t>
            </a:r>
            <a:endParaRPr kumimoji="1" lang="en-US" altLang="ja-JP" sz="800" dirty="0">
              <a:latin typeface="Meiryo" panose="020B0604030504040204" pitchFamily="34" charset="-128"/>
              <a:ea typeface="Meiryo" panose="020B0604030504040204" pitchFamily="34" charset="-128"/>
            </a:endParaRPr>
          </a:p>
        </p:txBody>
      </p:sp>
      <p:cxnSp>
        <p:nvCxnSpPr>
          <p:cNvPr id="75" name="直線コネクタ 74">
            <a:extLst>
              <a:ext uri="{FF2B5EF4-FFF2-40B4-BE49-F238E27FC236}">
                <a16:creationId xmlns:a16="http://schemas.microsoft.com/office/drawing/2014/main" id="{CD66F154-AF97-3645-8723-07B4357F43F3}"/>
              </a:ext>
            </a:extLst>
          </p:cNvPr>
          <p:cNvCxnSpPr>
            <a:cxnSpLocks/>
          </p:cNvCxnSpPr>
          <p:nvPr/>
        </p:nvCxnSpPr>
        <p:spPr>
          <a:xfrm>
            <a:off x="5362979" y="3830844"/>
            <a:ext cx="1153424"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88F430DA-3CBE-A54A-93E0-00F71F946ECE}"/>
              </a:ext>
            </a:extLst>
          </p:cNvPr>
          <p:cNvCxnSpPr>
            <a:cxnSpLocks/>
          </p:cNvCxnSpPr>
          <p:nvPr/>
        </p:nvCxnSpPr>
        <p:spPr>
          <a:xfrm>
            <a:off x="6672938" y="3830844"/>
            <a:ext cx="2365644"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933A720A-75F0-DA42-8E98-2B2ED74FE1CF}"/>
              </a:ext>
            </a:extLst>
          </p:cNvPr>
          <p:cNvCxnSpPr>
            <a:cxnSpLocks/>
          </p:cNvCxnSpPr>
          <p:nvPr/>
        </p:nvCxnSpPr>
        <p:spPr>
          <a:xfrm>
            <a:off x="9175286" y="3830844"/>
            <a:ext cx="533006"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id="{1B8AB29D-445D-A047-942A-77AFE2208E09}"/>
              </a:ext>
            </a:extLst>
          </p:cNvPr>
          <p:cNvSpPr txBox="1"/>
          <p:nvPr/>
        </p:nvSpPr>
        <p:spPr>
          <a:xfrm>
            <a:off x="5457430" y="3637809"/>
            <a:ext cx="947055" cy="215444"/>
          </a:xfrm>
          <a:prstGeom prst="rect">
            <a:avLst/>
          </a:prstGeom>
          <a:noFill/>
        </p:spPr>
        <p:txBody>
          <a:bodyPr wrap="square" rtlCol="0">
            <a:spAutoFit/>
          </a:bodyPr>
          <a:lstStyle/>
          <a:p>
            <a:pPr algn="ctr"/>
            <a:r>
              <a:rPr kumimoji="1" lang="ja-JP" altLang="en-US" sz="800" b="1">
                <a:latin typeface="Meiryo" panose="020B0604030504040204" pitchFamily="34" charset="-128"/>
                <a:ea typeface="Meiryo" panose="020B0604030504040204" pitchFamily="34" charset="-128"/>
              </a:rPr>
              <a:t>業務項目</a:t>
            </a:r>
          </a:p>
        </p:txBody>
      </p:sp>
      <p:sp>
        <p:nvSpPr>
          <p:cNvPr id="82" name="テキスト ボックス 81">
            <a:extLst>
              <a:ext uri="{FF2B5EF4-FFF2-40B4-BE49-F238E27FC236}">
                <a16:creationId xmlns:a16="http://schemas.microsoft.com/office/drawing/2014/main" id="{A8307DDF-966B-6843-AADC-401470AE78C1}"/>
              </a:ext>
            </a:extLst>
          </p:cNvPr>
          <p:cNvSpPr txBox="1"/>
          <p:nvPr/>
        </p:nvSpPr>
        <p:spPr>
          <a:xfrm>
            <a:off x="7402189" y="3632666"/>
            <a:ext cx="947055" cy="215444"/>
          </a:xfrm>
          <a:prstGeom prst="rect">
            <a:avLst/>
          </a:prstGeom>
          <a:noFill/>
        </p:spPr>
        <p:txBody>
          <a:bodyPr wrap="square" rtlCol="0">
            <a:spAutoFit/>
          </a:bodyPr>
          <a:lstStyle/>
          <a:p>
            <a:pPr algn="ctr"/>
            <a:r>
              <a:rPr kumimoji="1" lang="ja-JP" altLang="en-US" sz="800" b="1">
                <a:latin typeface="Meiryo" panose="020B0604030504040204" pitchFamily="34" charset="-128"/>
                <a:ea typeface="Meiryo" panose="020B0604030504040204" pitchFamily="34" charset="-128"/>
              </a:rPr>
              <a:t>内容</a:t>
            </a:r>
          </a:p>
        </p:txBody>
      </p:sp>
      <p:sp>
        <p:nvSpPr>
          <p:cNvPr id="83" name="テキスト ボックス 82">
            <a:extLst>
              <a:ext uri="{FF2B5EF4-FFF2-40B4-BE49-F238E27FC236}">
                <a16:creationId xmlns:a16="http://schemas.microsoft.com/office/drawing/2014/main" id="{F371127A-3978-E647-9B90-B8B113E47DF5}"/>
              </a:ext>
            </a:extLst>
          </p:cNvPr>
          <p:cNvSpPr txBox="1"/>
          <p:nvPr/>
        </p:nvSpPr>
        <p:spPr>
          <a:xfrm>
            <a:off x="9105182" y="3641225"/>
            <a:ext cx="648635" cy="215444"/>
          </a:xfrm>
          <a:prstGeom prst="rect">
            <a:avLst/>
          </a:prstGeom>
          <a:noFill/>
        </p:spPr>
        <p:txBody>
          <a:bodyPr wrap="square" rtlCol="0">
            <a:spAutoFit/>
          </a:bodyPr>
          <a:lstStyle/>
          <a:p>
            <a:pPr algn="ctr"/>
            <a:r>
              <a:rPr kumimoji="1" lang="ja-JP" altLang="en-US" sz="800" b="1">
                <a:latin typeface="Meiryo" panose="020B0604030504040204" pitchFamily="34" charset="-128"/>
                <a:ea typeface="Meiryo" panose="020B0604030504040204" pitchFamily="34" charset="-128"/>
              </a:rPr>
              <a:t>工数負担</a:t>
            </a:r>
          </a:p>
        </p:txBody>
      </p:sp>
      <p:sp>
        <p:nvSpPr>
          <p:cNvPr id="84" name="テキスト ボックス 83">
            <a:extLst>
              <a:ext uri="{FF2B5EF4-FFF2-40B4-BE49-F238E27FC236}">
                <a16:creationId xmlns:a16="http://schemas.microsoft.com/office/drawing/2014/main" id="{31C513ED-C016-114A-B190-94C6887ACC39}"/>
              </a:ext>
            </a:extLst>
          </p:cNvPr>
          <p:cNvSpPr txBox="1"/>
          <p:nvPr/>
        </p:nvSpPr>
        <p:spPr>
          <a:xfrm>
            <a:off x="6672937" y="3886111"/>
            <a:ext cx="2365643" cy="707886"/>
          </a:xfrm>
          <a:prstGeom prst="rect">
            <a:avLst/>
          </a:prstGeom>
          <a:noFill/>
        </p:spPr>
        <p:txBody>
          <a:bodyPr wrap="square" rtlCol="0">
            <a:spAutoFit/>
          </a:bodyPr>
          <a:lstStyle/>
          <a:p>
            <a:r>
              <a:rPr kumimoji="1" lang="ja-JP" altLang="en-US" sz="800">
                <a:latin typeface="Meiryo" panose="020B0604030504040204" pitchFamily="34" charset="-128"/>
                <a:ea typeface="Meiryo" panose="020B0604030504040204" pitchFamily="34" charset="-128"/>
              </a:rPr>
              <a:t>勉強会、交流会、動画、コラム等</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会員管理ツール、コミュニケーションツール等</a:t>
            </a:r>
            <a:endParaRPr kumimoji="1" lang="en-US" altLang="ja-JP" sz="800" dirty="0">
              <a:latin typeface="Meiryo" panose="020B0604030504040204" pitchFamily="34" charset="-128"/>
              <a:ea typeface="Meiryo" panose="020B0604030504040204" pitchFamily="34" charset="-128"/>
            </a:endParaRPr>
          </a:p>
          <a:p>
            <a:r>
              <a:rPr kumimoji="1" lang="ja-JP" altLang="en-US" sz="800">
                <a:latin typeface="Meiryo" panose="020B0604030504040204" pitchFamily="34" charset="-128"/>
                <a:ea typeface="Meiryo" panose="020B0604030504040204" pitchFamily="34" charset="-128"/>
              </a:rPr>
              <a:t>入退会管理、オンボーディング、相談対応</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Web</a:t>
            </a:r>
            <a:r>
              <a:rPr kumimoji="1" lang="ja-JP" altLang="en-US" sz="800">
                <a:latin typeface="Meiryo" panose="020B0604030504040204" pitchFamily="34" charset="-128"/>
                <a:ea typeface="Meiryo" panose="020B0604030504040204" pitchFamily="34" charset="-128"/>
              </a:rPr>
              <a:t>サイト、ブログ、</a:t>
            </a:r>
            <a:r>
              <a:rPr kumimoji="1" lang="en-US" altLang="ja-JP" sz="800" dirty="0">
                <a:latin typeface="Meiryo" panose="020B0604030504040204" pitchFamily="34" charset="-128"/>
                <a:ea typeface="Meiryo" panose="020B0604030504040204" pitchFamily="34" charset="-128"/>
              </a:rPr>
              <a:t>Facebook</a:t>
            </a:r>
            <a:r>
              <a:rPr kumimoji="1" lang="ja-JP" altLang="en-US" sz="800">
                <a:latin typeface="Meiryo" panose="020B0604030504040204" pitchFamily="34" charset="-128"/>
                <a:ea typeface="Meiryo" panose="020B0604030504040204" pitchFamily="34" charset="-128"/>
              </a:rPr>
              <a:t>、</a:t>
            </a:r>
            <a:r>
              <a:rPr kumimoji="1" lang="en-US" altLang="ja-JP" sz="800" dirty="0">
                <a:latin typeface="Meiryo" panose="020B0604030504040204" pitchFamily="34" charset="-128"/>
                <a:ea typeface="Meiryo" panose="020B0604030504040204" pitchFamily="34" charset="-128"/>
              </a:rPr>
              <a:t>Twitter</a:t>
            </a:r>
          </a:p>
          <a:p>
            <a:r>
              <a:rPr kumimoji="1" lang="ja-JP" altLang="en-US" sz="800">
                <a:latin typeface="Meiryo" panose="020B0604030504040204" pitchFamily="34" charset="-128"/>
                <a:ea typeface="Meiryo" panose="020B0604030504040204" pitchFamily="34" charset="-128"/>
              </a:rPr>
              <a:t>活動状況、課題整理、成果説明</a:t>
            </a:r>
          </a:p>
        </p:txBody>
      </p:sp>
      <p:sp>
        <p:nvSpPr>
          <p:cNvPr id="85" name="テキスト ボックス 84">
            <a:extLst>
              <a:ext uri="{FF2B5EF4-FFF2-40B4-BE49-F238E27FC236}">
                <a16:creationId xmlns:a16="http://schemas.microsoft.com/office/drawing/2014/main" id="{BDCFA9E4-F495-6648-A504-A855463084CA}"/>
              </a:ext>
            </a:extLst>
          </p:cNvPr>
          <p:cNvSpPr txBox="1"/>
          <p:nvPr/>
        </p:nvSpPr>
        <p:spPr>
          <a:xfrm>
            <a:off x="9175286" y="3886111"/>
            <a:ext cx="545668" cy="707886"/>
          </a:xfrm>
          <a:prstGeom prst="rect">
            <a:avLst/>
          </a:prstGeom>
          <a:noFill/>
        </p:spPr>
        <p:txBody>
          <a:bodyPr wrap="square" rtlCol="0">
            <a:spAutoFit/>
          </a:bodyPr>
          <a:lstStyle/>
          <a:p>
            <a:r>
              <a:rPr kumimoji="1" lang="en-US" altLang="ja-JP" sz="800" dirty="0">
                <a:latin typeface="Meiryo" panose="020B0604030504040204" pitchFamily="34" charset="-128"/>
                <a:ea typeface="Meiryo" panose="020B0604030504040204" pitchFamily="34" charset="-128"/>
              </a:rPr>
              <a:t>5</a:t>
            </a:r>
            <a:r>
              <a:rPr kumimoji="1" lang="ja-JP" altLang="en-US" sz="800">
                <a:latin typeface="Meiryo" panose="020B0604030504040204" pitchFamily="34" charset="-128"/>
                <a:ea typeface="Meiryo" panose="020B0604030504040204" pitchFamily="34" charset="-128"/>
              </a:rPr>
              <a:t>人日</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2</a:t>
            </a:r>
            <a:r>
              <a:rPr kumimoji="1" lang="ja-JP" altLang="en-US" sz="800">
                <a:latin typeface="Meiryo" panose="020B0604030504040204" pitchFamily="34" charset="-128"/>
                <a:ea typeface="Meiryo" panose="020B0604030504040204" pitchFamily="34" charset="-128"/>
              </a:rPr>
              <a:t>人日</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2</a:t>
            </a:r>
            <a:r>
              <a:rPr kumimoji="1" lang="ja-JP" altLang="en-US" sz="800">
                <a:latin typeface="Meiryo" panose="020B0604030504040204" pitchFamily="34" charset="-128"/>
                <a:ea typeface="Meiryo" panose="020B0604030504040204" pitchFamily="34" charset="-128"/>
              </a:rPr>
              <a:t>人日</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3</a:t>
            </a:r>
            <a:r>
              <a:rPr kumimoji="1" lang="ja-JP" altLang="en-US" sz="800">
                <a:latin typeface="Meiryo" panose="020B0604030504040204" pitchFamily="34" charset="-128"/>
                <a:ea typeface="Meiryo" panose="020B0604030504040204" pitchFamily="34" charset="-128"/>
              </a:rPr>
              <a:t>人日</a:t>
            </a:r>
            <a:endParaRPr kumimoji="1" lang="en-US" altLang="ja-JP" sz="800" dirty="0">
              <a:latin typeface="Meiryo" panose="020B0604030504040204" pitchFamily="34" charset="-128"/>
              <a:ea typeface="Meiryo" panose="020B0604030504040204" pitchFamily="34" charset="-128"/>
            </a:endParaRPr>
          </a:p>
          <a:p>
            <a:r>
              <a:rPr kumimoji="1" lang="en-US" altLang="ja-JP" sz="800" dirty="0">
                <a:latin typeface="Meiryo" panose="020B0604030504040204" pitchFamily="34" charset="-128"/>
                <a:ea typeface="Meiryo" panose="020B0604030504040204" pitchFamily="34" charset="-128"/>
              </a:rPr>
              <a:t>2</a:t>
            </a:r>
            <a:r>
              <a:rPr kumimoji="1" lang="ja-JP" altLang="en-US" sz="800">
                <a:latin typeface="Meiryo" panose="020B0604030504040204" pitchFamily="34" charset="-128"/>
                <a:ea typeface="Meiryo" panose="020B0604030504040204" pitchFamily="34" charset="-128"/>
              </a:rPr>
              <a:t>人日</a:t>
            </a:r>
          </a:p>
        </p:txBody>
      </p:sp>
    </p:spTree>
    <p:extLst>
      <p:ext uri="{BB962C8B-B14F-4D97-AF65-F5344CB8AC3E}">
        <p14:creationId xmlns:p14="http://schemas.microsoft.com/office/powerpoint/2010/main" val="386726437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17273</TotalTime>
  <Words>308</Words>
  <Application>Microsoft Macintosh PowerPoint</Application>
  <PresentationFormat>A4 210 x 297 mm</PresentationFormat>
  <Paragraphs>81</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ソリューション研究会 コミュニティ計画書</dc:title>
  <dc:creator>伊藤真之</dc:creator>
  <cp:lastModifiedBy>伊藤真之</cp:lastModifiedBy>
  <cp:revision>50</cp:revision>
  <dcterms:created xsi:type="dcterms:W3CDTF">2020-10-20T07:24:17Z</dcterms:created>
  <dcterms:modified xsi:type="dcterms:W3CDTF">2021-06-23T09:38:47Z</dcterms:modified>
</cp:coreProperties>
</file>